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5661600" cy="27432000"/>
  <p:notesSz cx="6881813" cy="9296400"/>
  <p:defaultTextStyle>
    <a:defPPr>
      <a:defRPr lang="en-US"/>
    </a:defPPr>
    <a:lvl1pPr marL="0" algn="l" defTabSz="3304788" rtl="0" eaLnBrk="1" latinLnBrk="0" hangingPunct="1">
      <a:defRPr sz="6500" kern="1200">
        <a:solidFill>
          <a:schemeClr val="tx1"/>
        </a:solidFill>
        <a:latin typeface="+mn-lt"/>
        <a:ea typeface="+mn-ea"/>
        <a:cs typeface="+mn-cs"/>
      </a:defRPr>
    </a:lvl1pPr>
    <a:lvl2pPr marL="1652394" algn="l" defTabSz="3304788" rtl="0" eaLnBrk="1" latinLnBrk="0" hangingPunct="1">
      <a:defRPr sz="6500" kern="1200">
        <a:solidFill>
          <a:schemeClr val="tx1"/>
        </a:solidFill>
        <a:latin typeface="+mn-lt"/>
        <a:ea typeface="+mn-ea"/>
        <a:cs typeface="+mn-cs"/>
      </a:defRPr>
    </a:lvl2pPr>
    <a:lvl3pPr marL="3304788" algn="l" defTabSz="3304788" rtl="0" eaLnBrk="1" latinLnBrk="0" hangingPunct="1">
      <a:defRPr sz="6500" kern="1200">
        <a:solidFill>
          <a:schemeClr val="tx1"/>
        </a:solidFill>
        <a:latin typeface="+mn-lt"/>
        <a:ea typeface="+mn-ea"/>
        <a:cs typeface="+mn-cs"/>
      </a:defRPr>
    </a:lvl3pPr>
    <a:lvl4pPr marL="4957182" algn="l" defTabSz="3304788" rtl="0" eaLnBrk="1" latinLnBrk="0" hangingPunct="1">
      <a:defRPr sz="6500" kern="1200">
        <a:solidFill>
          <a:schemeClr val="tx1"/>
        </a:solidFill>
        <a:latin typeface="+mn-lt"/>
        <a:ea typeface="+mn-ea"/>
        <a:cs typeface="+mn-cs"/>
      </a:defRPr>
    </a:lvl4pPr>
    <a:lvl5pPr marL="6609576" algn="l" defTabSz="3304788" rtl="0" eaLnBrk="1" latinLnBrk="0" hangingPunct="1">
      <a:defRPr sz="6500" kern="1200">
        <a:solidFill>
          <a:schemeClr val="tx1"/>
        </a:solidFill>
        <a:latin typeface="+mn-lt"/>
        <a:ea typeface="+mn-ea"/>
        <a:cs typeface="+mn-cs"/>
      </a:defRPr>
    </a:lvl5pPr>
    <a:lvl6pPr marL="8261970" algn="l" defTabSz="3304788" rtl="0" eaLnBrk="1" latinLnBrk="0" hangingPunct="1">
      <a:defRPr sz="6500" kern="1200">
        <a:solidFill>
          <a:schemeClr val="tx1"/>
        </a:solidFill>
        <a:latin typeface="+mn-lt"/>
        <a:ea typeface="+mn-ea"/>
        <a:cs typeface="+mn-cs"/>
      </a:defRPr>
    </a:lvl6pPr>
    <a:lvl7pPr marL="9914364" algn="l" defTabSz="3304788" rtl="0" eaLnBrk="1" latinLnBrk="0" hangingPunct="1">
      <a:defRPr sz="6500" kern="1200">
        <a:solidFill>
          <a:schemeClr val="tx1"/>
        </a:solidFill>
        <a:latin typeface="+mn-lt"/>
        <a:ea typeface="+mn-ea"/>
        <a:cs typeface="+mn-cs"/>
      </a:defRPr>
    </a:lvl7pPr>
    <a:lvl8pPr marL="11566758" algn="l" defTabSz="3304788" rtl="0" eaLnBrk="1" latinLnBrk="0" hangingPunct="1">
      <a:defRPr sz="6500" kern="1200">
        <a:solidFill>
          <a:schemeClr val="tx1"/>
        </a:solidFill>
        <a:latin typeface="+mn-lt"/>
        <a:ea typeface="+mn-ea"/>
        <a:cs typeface="+mn-cs"/>
      </a:defRPr>
    </a:lvl8pPr>
    <a:lvl9pPr marL="13219152" algn="l" defTabSz="3304788"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1"/>
    <a:srgbClr val="FFFF99"/>
    <a:srgbClr val="FFCC66"/>
    <a:srgbClr val="0099FF"/>
    <a:srgbClr val="66CCFF"/>
    <a:srgbClr val="FFCC00"/>
    <a:srgbClr val="FFD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834" autoAdjust="0"/>
  </p:normalViewPr>
  <p:slideViewPr>
    <p:cSldViewPr>
      <p:cViewPr>
        <p:scale>
          <a:sx n="30" d="100"/>
          <a:sy n="30" d="100"/>
        </p:scale>
        <p:origin x="-2352" y="-276"/>
      </p:cViewPr>
      <p:guideLst>
        <p:guide orient="horz" pos="8640"/>
        <p:guide pos="112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burketthe\Dropbox\Conferences\Posters\ABM%20Poster%20Drafts\Poster%20Materials\SpecificityRating_Graph.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026897732005505"/>
          <c:y val="2.7177921979461353E-2"/>
          <c:w val="0.69886570428696415"/>
          <c:h val="0.82336030912802571"/>
        </c:manualLayout>
      </c:layout>
      <c:barChart>
        <c:barDir val="col"/>
        <c:grouping val="clustered"/>
        <c:varyColors val="0"/>
        <c:ser>
          <c:idx val="0"/>
          <c:order val="0"/>
          <c:tx>
            <c:strRef>
              <c:f>Sheet1!$G$17</c:f>
              <c:strCache>
                <c:ptCount val="1"/>
                <c:pt idx="0">
                  <c:v>Low</c:v>
                </c:pt>
              </c:strCache>
            </c:strRef>
          </c:tx>
          <c:spPr>
            <a:solidFill>
              <a:srgbClr val="0070C0"/>
            </a:solidFill>
            <a:ln w="12700">
              <a:solidFill>
                <a:sysClr val="windowText" lastClr="000000"/>
              </a:solidFill>
            </a:ln>
          </c:spPr>
          <c:invertIfNegative val="0"/>
          <c:cat>
            <c:strRef>
              <c:f>Sheet1!$F$18:$F$19</c:f>
              <c:strCache>
                <c:ptCount val="2"/>
                <c:pt idx="0">
                  <c:v>Young</c:v>
                </c:pt>
                <c:pt idx="1">
                  <c:v>Old</c:v>
                </c:pt>
              </c:strCache>
            </c:strRef>
          </c:cat>
          <c:val>
            <c:numRef>
              <c:f>Sheet1!$G$18:$G$19</c:f>
              <c:numCache>
                <c:formatCode>General</c:formatCode>
                <c:ptCount val="2"/>
                <c:pt idx="0">
                  <c:v>2.077</c:v>
                </c:pt>
                <c:pt idx="1">
                  <c:v>1.7036</c:v>
                </c:pt>
              </c:numCache>
            </c:numRef>
          </c:val>
        </c:ser>
        <c:ser>
          <c:idx val="1"/>
          <c:order val="1"/>
          <c:tx>
            <c:strRef>
              <c:f>Sheet1!$H$17</c:f>
              <c:strCache>
                <c:ptCount val="1"/>
                <c:pt idx="0">
                  <c:v>High</c:v>
                </c:pt>
              </c:strCache>
            </c:strRef>
          </c:tx>
          <c:spPr>
            <a:solidFill>
              <a:srgbClr val="FF0000"/>
            </a:solidFill>
            <a:ln w="12700">
              <a:solidFill>
                <a:sysClr val="windowText" lastClr="000000"/>
              </a:solidFill>
            </a:ln>
          </c:spPr>
          <c:invertIfNegative val="0"/>
          <c:cat>
            <c:strRef>
              <c:f>Sheet1!$F$18:$F$19</c:f>
              <c:strCache>
                <c:ptCount val="2"/>
                <c:pt idx="0">
                  <c:v>Young</c:v>
                </c:pt>
                <c:pt idx="1">
                  <c:v>Old</c:v>
                </c:pt>
              </c:strCache>
            </c:strRef>
          </c:cat>
          <c:val>
            <c:numRef>
              <c:f>Sheet1!$H$18:$H$19</c:f>
              <c:numCache>
                <c:formatCode>General</c:formatCode>
                <c:ptCount val="2"/>
                <c:pt idx="0">
                  <c:v>2.375</c:v>
                </c:pt>
                <c:pt idx="1">
                  <c:v>1.7186999999999999</c:v>
                </c:pt>
              </c:numCache>
            </c:numRef>
          </c:val>
        </c:ser>
        <c:dLbls>
          <c:showLegendKey val="0"/>
          <c:showVal val="0"/>
          <c:showCatName val="0"/>
          <c:showSerName val="0"/>
          <c:showPercent val="0"/>
          <c:showBubbleSize val="0"/>
        </c:dLbls>
        <c:gapWidth val="150"/>
        <c:axId val="97090560"/>
        <c:axId val="100021312"/>
      </c:barChart>
      <c:catAx>
        <c:axId val="97090560"/>
        <c:scaling>
          <c:orientation val="minMax"/>
        </c:scaling>
        <c:delete val="0"/>
        <c:axPos val="b"/>
        <c:majorTickMark val="out"/>
        <c:minorTickMark val="none"/>
        <c:tickLblPos val="nextTo"/>
        <c:txPr>
          <a:bodyPr/>
          <a:lstStyle/>
          <a:p>
            <a:pPr>
              <a:defRPr sz="3200" b="1">
                <a:latin typeface="Times New Roman" panose="02020603050405020304" pitchFamily="18" charset="0"/>
                <a:cs typeface="Times New Roman" panose="02020603050405020304" pitchFamily="18" charset="0"/>
              </a:defRPr>
            </a:pPr>
            <a:endParaRPr lang="en-US"/>
          </a:p>
        </c:txPr>
        <c:crossAx val="100021312"/>
        <c:crossesAt val="0.5"/>
        <c:auto val="1"/>
        <c:lblAlgn val="ctr"/>
        <c:lblOffset val="100"/>
        <c:noMultiLvlLbl val="0"/>
      </c:catAx>
      <c:valAx>
        <c:axId val="100021312"/>
        <c:scaling>
          <c:orientation val="minMax"/>
          <c:max val="3"/>
          <c:min val="0.5"/>
        </c:scaling>
        <c:delete val="0"/>
        <c:axPos val="l"/>
        <c:majorGridlines>
          <c:spPr>
            <a:ln>
              <a:noFill/>
            </a:ln>
          </c:spPr>
        </c:majorGridlines>
        <c:numFmt formatCode="#,##0.00" sourceLinked="0"/>
        <c:majorTickMark val="out"/>
        <c:minorTickMark val="none"/>
        <c:tickLblPos val="nextTo"/>
        <c:txPr>
          <a:bodyPr/>
          <a:lstStyle/>
          <a:p>
            <a:pPr>
              <a:defRPr sz="2400" b="1">
                <a:latin typeface="Times New Roman" panose="02020603050405020304" pitchFamily="18" charset="0"/>
                <a:cs typeface="Times New Roman" panose="02020603050405020304" pitchFamily="18" charset="0"/>
              </a:defRPr>
            </a:pPr>
            <a:endParaRPr lang="en-US"/>
          </a:p>
        </c:txPr>
        <c:crossAx val="97090560"/>
        <c:crosses val="autoZero"/>
        <c:crossBetween val="between"/>
        <c:majorUnit val="0.5"/>
        <c:minorUnit val="0.1"/>
      </c:valAx>
    </c:plotArea>
    <c:legend>
      <c:legendPos val="r"/>
      <c:layout/>
      <c:overlay val="0"/>
      <c:txPr>
        <a:bodyPr/>
        <a:lstStyle/>
        <a:p>
          <a:pPr>
            <a:defRPr sz="3200" b="1">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externalData r:id="rId2">
    <c:autoUpdate val="0"/>
  </c:externalData>
  <c:userShapes r:id="rId3"/>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0.14725</cdr:y>
    </cdr:from>
    <cdr:to>
      <cdr:x>0.05416</cdr:x>
      <cdr:y>0.75836</cdr:y>
    </cdr:to>
    <cdr:sp macro="" textlink="">
      <cdr:nvSpPr>
        <cdr:cNvPr id="3" name="TextBox 1"/>
        <cdr:cNvSpPr txBox="1"/>
      </cdr:nvSpPr>
      <cdr:spPr>
        <a:xfrm xmlns:a="http://schemas.openxmlformats.org/drawingml/2006/main">
          <a:off x="-13491572" y="926430"/>
          <a:ext cx="491112" cy="3844891"/>
        </a:xfrm>
        <a:prstGeom xmlns:a="http://schemas.openxmlformats.org/drawingml/2006/main" prst="rect">
          <a:avLst/>
        </a:prstGeom>
      </cdr:spPr>
      <cdr:txBody>
        <a:bodyPr xmlns:a="http://schemas.openxmlformats.org/drawingml/2006/main" vert="vert270"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200" b="1" dirty="0">
              <a:latin typeface="Times New Roman" pitchFamily="18" charset="0"/>
              <a:cs typeface="Times New Roman" pitchFamily="18" charset="0"/>
            </a:rPr>
            <a:t>Specificity</a:t>
          </a:r>
          <a:r>
            <a:rPr lang="en-US" sz="2800" b="1" dirty="0">
              <a:latin typeface="Times New Roman" pitchFamily="18" charset="0"/>
              <a:cs typeface="Times New Roman" pitchFamily="18" charset="0"/>
            </a:rPr>
            <a:t> </a:t>
          </a:r>
          <a:r>
            <a:rPr lang="en-US" sz="3200" b="1" dirty="0">
              <a:latin typeface="Times New Roman" pitchFamily="18" charset="0"/>
              <a:cs typeface="Times New Roman" pitchFamily="18" charset="0"/>
            </a:rPr>
            <a:t>Rating</a:t>
          </a:r>
          <a:endParaRPr lang="en-US" sz="2800" b="1" dirty="0">
            <a:latin typeface="Times New Roman" pitchFamily="18" charset="0"/>
            <a:cs typeface="Times New Roman" pitchFamily="18" charset="0"/>
          </a:endParaRPr>
        </a:p>
      </cdr:txBody>
    </cdr:sp>
  </cdr:relSizeAnchor>
  <cdr:relSizeAnchor xmlns:cdr="http://schemas.openxmlformats.org/drawingml/2006/chartDrawing">
    <cdr:from>
      <cdr:x>0.27974</cdr:x>
      <cdr:y>0.10916</cdr:y>
    </cdr:from>
    <cdr:to>
      <cdr:x>0.34159</cdr:x>
      <cdr:y>0.19314</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620817" y="686787"/>
          <a:ext cx="579535" cy="528352"/>
        </a:xfrm>
        <a:prstGeom xmlns:a="http://schemas.openxmlformats.org/drawingml/2006/main" prst="rect">
          <a:avLst/>
        </a:prstGeom>
      </cdr:spPr>
    </cdr:pic>
  </cdr:relSizeAnchor>
  <cdr:relSizeAnchor xmlns:cdr="http://schemas.openxmlformats.org/drawingml/2006/chartDrawing">
    <cdr:from>
      <cdr:x>0.25942</cdr:x>
      <cdr:y>0.19011</cdr:y>
    </cdr:from>
    <cdr:to>
      <cdr:x>0.36516</cdr:x>
      <cdr:y>0.19011</cdr:y>
    </cdr:to>
    <cdr:cxnSp macro="">
      <cdr:nvCxnSpPr>
        <cdr:cNvPr id="6" name="Straight Connector 5"/>
        <cdr:cNvCxnSpPr/>
      </cdr:nvCxnSpPr>
      <cdr:spPr>
        <a:xfrm xmlns:a="http://schemas.openxmlformats.org/drawingml/2006/main">
          <a:off x="2430522" y="1196089"/>
          <a:ext cx="990600" cy="0"/>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0.25942</cdr:x>
      <cdr:y>0.19314</cdr:y>
    </cdr:from>
    <cdr:to>
      <cdr:x>0.25942</cdr:x>
      <cdr:y>0.23203</cdr:y>
    </cdr:to>
    <cdr:cxnSp macro="">
      <cdr:nvCxnSpPr>
        <cdr:cNvPr id="8" name="Straight Connector 7"/>
        <cdr:cNvCxnSpPr/>
      </cdr:nvCxnSpPr>
      <cdr:spPr>
        <a:xfrm xmlns:a="http://schemas.openxmlformats.org/drawingml/2006/main" flipH="1" flipV="1">
          <a:off x="2430521" y="1215140"/>
          <a:ext cx="1" cy="244690"/>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0.36516</cdr:x>
      <cdr:y>0.19314</cdr:y>
    </cdr:from>
    <cdr:to>
      <cdr:x>0.36516</cdr:x>
      <cdr:y>0.23203</cdr:y>
    </cdr:to>
    <cdr:cxnSp macro="">
      <cdr:nvCxnSpPr>
        <cdr:cNvPr id="10" name="Straight Connector 9"/>
        <cdr:cNvCxnSpPr/>
      </cdr:nvCxnSpPr>
      <cdr:spPr>
        <a:xfrm xmlns:a="http://schemas.openxmlformats.org/drawingml/2006/main">
          <a:off x="3421122" y="1215139"/>
          <a:ext cx="0" cy="244691"/>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4506A53E-F530-44E5-99F3-2E980864243B}" type="datetimeFigureOut">
              <a:rPr lang="en-US" smtClean="0"/>
              <a:pPr/>
              <a:t>3/20/2014</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FBEDDF7-2877-4006-87B4-65FE89CF95AD}" type="slidenum">
              <a:rPr lang="en-US" smtClean="0"/>
              <a:pPr/>
              <a:t>‹#›</a:t>
            </a:fld>
            <a:endParaRPr lang="en-US"/>
          </a:p>
        </p:txBody>
      </p:sp>
    </p:spTree>
    <p:extLst>
      <p:ext uri="{BB962C8B-B14F-4D97-AF65-F5344CB8AC3E}">
        <p14:creationId xmlns:p14="http://schemas.microsoft.com/office/powerpoint/2010/main" val="1497428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997C9327-C823-4ADC-AA18-5393530B07AC}" type="datetimeFigureOut">
              <a:rPr lang="en-US" smtClean="0"/>
              <a:pPr/>
              <a:t>3/20/2014</a:t>
            </a:fld>
            <a:endParaRPr lang="en-US"/>
          </a:p>
        </p:txBody>
      </p:sp>
      <p:sp>
        <p:nvSpPr>
          <p:cNvPr id="4" name="Slide Image Placeholder 3"/>
          <p:cNvSpPr>
            <a:spLocks noGrp="1" noRot="1" noChangeAspect="1"/>
          </p:cNvSpPr>
          <p:nvPr>
            <p:ph type="sldImg" idx="2"/>
          </p:nvPr>
        </p:nvSpPr>
        <p:spPr>
          <a:xfrm>
            <a:off x="1176338" y="696913"/>
            <a:ext cx="453072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5C129C07-41E2-45E6-8B7A-D192AD16A53C}" type="slidenum">
              <a:rPr lang="en-US" smtClean="0"/>
              <a:pPr/>
              <a:t>‹#›</a:t>
            </a:fld>
            <a:endParaRPr lang="en-US"/>
          </a:p>
        </p:txBody>
      </p:sp>
    </p:spTree>
    <p:extLst>
      <p:ext uri="{BB962C8B-B14F-4D97-AF65-F5344CB8AC3E}">
        <p14:creationId xmlns:p14="http://schemas.microsoft.com/office/powerpoint/2010/main" val="4193608352"/>
      </p:ext>
    </p:extLst>
  </p:cSld>
  <p:clrMap bg1="lt1" tx1="dk1" bg2="lt2" tx2="dk2" accent1="accent1" accent2="accent2" accent3="accent3" accent4="accent4" accent5="accent5" accent6="accent6" hlink="hlink" folHlink="folHlink"/>
  <p:notesStyle>
    <a:lvl1pPr marL="0" algn="l" defTabSz="751088" rtl="0" eaLnBrk="1" latinLnBrk="0" hangingPunct="1">
      <a:defRPr sz="1000" kern="1200">
        <a:solidFill>
          <a:schemeClr val="tx1"/>
        </a:solidFill>
        <a:latin typeface="+mn-lt"/>
        <a:ea typeface="+mn-ea"/>
        <a:cs typeface="+mn-cs"/>
      </a:defRPr>
    </a:lvl1pPr>
    <a:lvl2pPr marL="375544" algn="l" defTabSz="751088" rtl="0" eaLnBrk="1" latinLnBrk="0" hangingPunct="1">
      <a:defRPr sz="1000" kern="1200">
        <a:solidFill>
          <a:schemeClr val="tx1"/>
        </a:solidFill>
        <a:latin typeface="+mn-lt"/>
        <a:ea typeface="+mn-ea"/>
        <a:cs typeface="+mn-cs"/>
      </a:defRPr>
    </a:lvl2pPr>
    <a:lvl3pPr marL="751088" algn="l" defTabSz="751088" rtl="0" eaLnBrk="1" latinLnBrk="0" hangingPunct="1">
      <a:defRPr sz="1000" kern="1200">
        <a:solidFill>
          <a:schemeClr val="tx1"/>
        </a:solidFill>
        <a:latin typeface="+mn-lt"/>
        <a:ea typeface="+mn-ea"/>
        <a:cs typeface="+mn-cs"/>
      </a:defRPr>
    </a:lvl3pPr>
    <a:lvl4pPr marL="1126632" algn="l" defTabSz="751088" rtl="0" eaLnBrk="1" latinLnBrk="0" hangingPunct="1">
      <a:defRPr sz="1000" kern="1200">
        <a:solidFill>
          <a:schemeClr val="tx1"/>
        </a:solidFill>
        <a:latin typeface="+mn-lt"/>
        <a:ea typeface="+mn-ea"/>
        <a:cs typeface="+mn-cs"/>
      </a:defRPr>
    </a:lvl4pPr>
    <a:lvl5pPr marL="1502176" algn="l" defTabSz="751088" rtl="0" eaLnBrk="1" latinLnBrk="0" hangingPunct="1">
      <a:defRPr sz="1000" kern="1200">
        <a:solidFill>
          <a:schemeClr val="tx1"/>
        </a:solidFill>
        <a:latin typeface="+mn-lt"/>
        <a:ea typeface="+mn-ea"/>
        <a:cs typeface="+mn-cs"/>
      </a:defRPr>
    </a:lvl5pPr>
    <a:lvl6pPr marL="1877720" algn="l" defTabSz="751088" rtl="0" eaLnBrk="1" latinLnBrk="0" hangingPunct="1">
      <a:defRPr sz="1000" kern="1200">
        <a:solidFill>
          <a:schemeClr val="tx1"/>
        </a:solidFill>
        <a:latin typeface="+mn-lt"/>
        <a:ea typeface="+mn-ea"/>
        <a:cs typeface="+mn-cs"/>
      </a:defRPr>
    </a:lvl6pPr>
    <a:lvl7pPr marL="2253264" algn="l" defTabSz="751088" rtl="0" eaLnBrk="1" latinLnBrk="0" hangingPunct="1">
      <a:defRPr sz="1000" kern="1200">
        <a:solidFill>
          <a:schemeClr val="tx1"/>
        </a:solidFill>
        <a:latin typeface="+mn-lt"/>
        <a:ea typeface="+mn-ea"/>
        <a:cs typeface="+mn-cs"/>
      </a:defRPr>
    </a:lvl7pPr>
    <a:lvl8pPr marL="2628809" algn="l" defTabSz="751088" rtl="0" eaLnBrk="1" latinLnBrk="0" hangingPunct="1">
      <a:defRPr sz="1000" kern="1200">
        <a:solidFill>
          <a:schemeClr val="tx1"/>
        </a:solidFill>
        <a:latin typeface="+mn-lt"/>
        <a:ea typeface="+mn-ea"/>
        <a:cs typeface="+mn-cs"/>
      </a:defRPr>
    </a:lvl8pPr>
    <a:lvl9pPr marL="3004353" algn="l" defTabSz="75108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6338" y="696913"/>
            <a:ext cx="4530725"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129C07-41E2-45E6-8B7A-D192AD16A53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4620" y="8521702"/>
            <a:ext cx="3031236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349240" y="15544800"/>
            <a:ext cx="24963120" cy="7010400"/>
          </a:xfrm>
        </p:spPr>
        <p:txBody>
          <a:bodyPr/>
          <a:lstStyle>
            <a:lvl1pPr marL="0" indent="0" algn="ctr">
              <a:buNone/>
              <a:defRPr>
                <a:solidFill>
                  <a:schemeClr val="tx1">
                    <a:tint val="75000"/>
                  </a:schemeClr>
                </a:solidFill>
              </a:defRPr>
            </a:lvl1pPr>
            <a:lvl2pPr marL="1652394" indent="0" algn="ctr">
              <a:buNone/>
              <a:defRPr>
                <a:solidFill>
                  <a:schemeClr val="tx1">
                    <a:tint val="75000"/>
                  </a:schemeClr>
                </a:solidFill>
              </a:defRPr>
            </a:lvl2pPr>
            <a:lvl3pPr marL="3304788" indent="0" algn="ctr">
              <a:buNone/>
              <a:defRPr>
                <a:solidFill>
                  <a:schemeClr val="tx1">
                    <a:tint val="75000"/>
                  </a:schemeClr>
                </a:solidFill>
              </a:defRPr>
            </a:lvl3pPr>
            <a:lvl4pPr marL="4957182" indent="0" algn="ctr">
              <a:buNone/>
              <a:defRPr>
                <a:solidFill>
                  <a:schemeClr val="tx1">
                    <a:tint val="75000"/>
                  </a:schemeClr>
                </a:solidFill>
              </a:defRPr>
            </a:lvl4pPr>
            <a:lvl5pPr marL="6609576" indent="0" algn="ctr">
              <a:buNone/>
              <a:defRPr>
                <a:solidFill>
                  <a:schemeClr val="tx1">
                    <a:tint val="75000"/>
                  </a:schemeClr>
                </a:solidFill>
              </a:defRPr>
            </a:lvl5pPr>
            <a:lvl6pPr marL="8261970" indent="0" algn="ctr">
              <a:buNone/>
              <a:defRPr>
                <a:solidFill>
                  <a:schemeClr val="tx1">
                    <a:tint val="75000"/>
                  </a:schemeClr>
                </a:solidFill>
              </a:defRPr>
            </a:lvl6pPr>
            <a:lvl7pPr marL="9914364" indent="0" algn="ctr">
              <a:buNone/>
              <a:defRPr>
                <a:solidFill>
                  <a:schemeClr val="tx1">
                    <a:tint val="75000"/>
                  </a:schemeClr>
                </a:solidFill>
              </a:defRPr>
            </a:lvl7pPr>
            <a:lvl8pPr marL="11566758" indent="0" algn="ctr">
              <a:buNone/>
              <a:defRPr>
                <a:solidFill>
                  <a:schemeClr val="tx1">
                    <a:tint val="75000"/>
                  </a:schemeClr>
                </a:solidFill>
              </a:defRPr>
            </a:lvl8pPr>
            <a:lvl9pPr marL="1321915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B87C7B-0815-4E63-948F-94F14AB9BDC3}"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132115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87C7B-0815-4E63-948F-94F14AB9BDC3}"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165301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06584" y="5270500"/>
            <a:ext cx="32894114"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1870" y="5270500"/>
            <a:ext cx="98100355"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87C7B-0815-4E63-948F-94F14AB9BDC3}"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278758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87C7B-0815-4E63-948F-94F14AB9BDC3}"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108184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7020" y="17627602"/>
            <a:ext cx="30312360" cy="5448300"/>
          </a:xfrm>
        </p:spPr>
        <p:txBody>
          <a:bodyPr anchor="t"/>
          <a:lstStyle>
            <a:lvl1pPr algn="l">
              <a:defRPr sz="14500" b="1" cap="all"/>
            </a:lvl1pPr>
          </a:lstStyle>
          <a:p>
            <a:r>
              <a:rPr lang="en-US" smtClean="0"/>
              <a:t>Click to edit Master title style</a:t>
            </a:r>
            <a:endParaRPr lang="en-US"/>
          </a:p>
        </p:txBody>
      </p:sp>
      <p:sp>
        <p:nvSpPr>
          <p:cNvPr id="3" name="Text Placeholder 2"/>
          <p:cNvSpPr>
            <a:spLocks noGrp="1"/>
          </p:cNvSpPr>
          <p:nvPr>
            <p:ph type="body" idx="1"/>
          </p:nvPr>
        </p:nvSpPr>
        <p:spPr>
          <a:xfrm>
            <a:off x="2817020" y="11626854"/>
            <a:ext cx="30312360" cy="6000748"/>
          </a:xfrm>
        </p:spPr>
        <p:txBody>
          <a:bodyPr anchor="b"/>
          <a:lstStyle>
            <a:lvl1pPr marL="0" indent="0">
              <a:buNone/>
              <a:defRPr sz="7200">
                <a:solidFill>
                  <a:schemeClr val="tx1">
                    <a:tint val="75000"/>
                  </a:schemeClr>
                </a:solidFill>
              </a:defRPr>
            </a:lvl1pPr>
            <a:lvl2pPr marL="1652394" indent="0">
              <a:buNone/>
              <a:defRPr sz="6500">
                <a:solidFill>
                  <a:schemeClr val="tx1">
                    <a:tint val="75000"/>
                  </a:schemeClr>
                </a:solidFill>
              </a:defRPr>
            </a:lvl2pPr>
            <a:lvl3pPr marL="3304788" indent="0">
              <a:buNone/>
              <a:defRPr sz="5700">
                <a:solidFill>
                  <a:schemeClr val="tx1">
                    <a:tint val="75000"/>
                  </a:schemeClr>
                </a:solidFill>
              </a:defRPr>
            </a:lvl3pPr>
            <a:lvl4pPr marL="4957182" indent="0">
              <a:buNone/>
              <a:defRPr sz="5100">
                <a:solidFill>
                  <a:schemeClr val="tx1">
                    <a:tint val="75000"/>
                  </a:schemeClr>
                </a:solidFill>
              </a:defRPr>
            </a:lvl4pPr>
            <a:lvl5pPr marL="6609576" indent="0">
              <a:buNone/>
              <a:defRPr sz="5100">
                <a:solidFill>
                  <a:schemeClr val="tx1">
                    <a:tint val="75000"/>
                  </a:schemeClr>
                </a:solidFill>
              </a:defRPr>
            </a:lvl5pPr>
            <a:lvl6pPr marL="8261970" indent="0">
              <a:buNone/>
              <a:defRPr sz="5100">
                <a:solidFill>
                  <a:schemeClr val="tx1">
                    <a:tint val="75000"/>
                  </a:schemeClr>
                </a:solidFill>
              </a:defRPr>
            </a:lvl6pPr>
            <a:lvl7pPr marL="9914364" indent="0">
              <a:buNone/>
              <a:defRPr sz="5100">
                <a:solidFill>
                  <a:schemeClr val="tx1">
                    <a:tint val="75000"/>
                  </a:schemeClr>
                </a:solidFill>
              </a:defRPr>
            </a:lvl7pPr>
            <a:lvl8pPr marL="11566758" indent="0">
              <a:buNone/>
              <a:defRPr sz="5100">
                <a:solidFill>
                  <a:schemeClr val="tx1">
                    <a:tint val="75000"/>
                  </a:schemeClr>
                </a:solidFill>
              </a:defRPr>
            </a:lvl8pPr>
            <a:lvl9pPr marL="13219152" indent="0">
              <a:buNone/>
              <a:defRPr sz="5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87C7B-0815-4E63-948F-94F14AB9BDC3}"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11131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1870" y="30721300"/>
            <a:ext cx="65497231" cy="86899752"/>
          </a:xfrm>
        </p:spPr>
        <p:txBody>
          <a:bodyPr/>
          <a:lstStyle>
            <a:lvl1pPr>
              <a:defRPr sz="10100"/>
            </a:lvl1pPr>
            <a:lvl2pPr>
              <a:defRPr sz="87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403462" y="30721300"/>
            <a:ext cx="65497235" cy="86899752"/>
          </a:xfrm>
        </p:spPr>
        <p:txBody>
          <a:bodyPr/>
          <a:lstStyle>
            <a:lvl1pPr>
              <a:defRPr sz="10100"/>
            </a:lvl1pPr>
            <a:lvl2pPr>
              <a:defRPr sz="87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B87C7B-0815-4E63-948F-94F14AB9BDC3}"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212997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83080" y="1098552"/>
            <a:ext cx="3209544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83082" y="6140452"/>
            <a:ext cx="15756734" cy="2559048"/>
          </a:xfrm>
        </p:spPr>
        <p:txBody>
          <a:bodyPr anchor="b"/>
          <a:lstStyle>
            <a:lvl1pPr marL="0" indent="0">
              <a:buNone/>
              <a:defRPr sz="8700" b="1"/>
            </a:lvl1pPr>
            <a:lvl2pPr marL="1652394" indent="0">
              <a:buNone/>
              <a:defRPr sz="7200" b="1"/>
            </a:lvl2pPr>
            <a:lvl3pPr marL="3304788" indent="0">
              <a:buNone/>
              <a:defRPr sz="6500" b="1"/>
            </a:lvl3pPr>
            <a:lvl4pPr marL="4957182" indent="0">
              <a:buNone/>
              <a:defRPr sz="5700" b="1"/>
            </a:lvl4pPr>
            <a:lvl5pPr marL="6609576" indent="0">
              <a:buNone/>
              <a:defRPr sz="5700" b="1"/>
            </a:lvl5pPr>
            <a:lvl6pPr marL="8261970" indent="0">
              <a:buNone/>
              <a:defRPr sz="5700" b="1"/>
            </a:lvl6pPr>
            <a:lvl7pPr marL="9914364" indent="0">
              <a:buNone/>
              <a:defRPr sz="5700" b="1"/>
            </a:lvl7pPr>
            <a:lvl8pPr marL="11566758" indent="0">
              <a:buNone/>
              <a:defRPr sz="5700" b="1"/>
            </a:lvl8pPr>
            <a:lvl9pPr marL="13219152" indent="0">
              <a:buNone/>
              <a:defRPr sz="5700" b="1"/>
            </a:lvl9pPr>
          </a:lstStyle>
          <a:p>
            <a:pPr lvl="0"/>
            <a:r>
              <a:rPr lang="en-US" smtClean="0"/>
              <a:t>Click to edit Master text styles</a:t>
            </a:r>
          </a:p>
        </p:txBody>
      </p:sp>
      <p:sp>
        <p:nvSpPr>
          <p:cNvPr id="4" name="Content Placeholder 3"/>
          <p:cNvSpPr>
            <a:spLocks noGrp="1"/>
          </p:cNvSpPr>
          <p:nvPr>
            <p:ph sz="half" idx="2"/>
          </p:nvPr>
        </p:nvSpPr>
        <p:spPr>
          <a:xfrm>
            <a:off x="1783082" y="8699500"/>
            <a:ext cx="15756734" cy="15805152"/>
          </a:xfrm>
        </p:spPr>
        <p:txBody>
          <a:bodyPr/>
          <a:lstStyle>
            <a:lvl1pPr>
              <a:defRPr sz="8700"/>
            </a:lvl1pPr>
            <a:lvl2pPr>
              <a:defRPr sz="7200"/>
            </a:lvl2pPr>
            <a:lvl3pPr>
              <a:defRPr sz="65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115601" y="6140452"/>
            <a:ext cx="15762923" cy="2559048"/>
          </a:xfrm>
        </p:spPr>
        <p:txBody>
          <a:bodyPr anchor="b"/>
          <a:lstStyle>
            <a:lvl1pPr marL="0" indent="0">
              <a:buNone/>
              <a:defRPr sz="8700" b="1"/>
            </a:lvl1pPr>
            <a:lvl2pPr marL="1652394" indent="0">
              <a:buNone/>
              <a:defRPr sz="7200" b="1"/>
            </a:lvl2pPr>
            <a:lvl3pPr marL="3304788" indent="0">
              <a:buNone/>
              <a:defRPr sz="6500" b="1"/>
            </a:lvl3pPr>
            <a:lvl4pPr marL="4957182" indent="0">
              <a:buNone/>
              <a:defRPr sz="5700" b="1"/>
            </a:lvl4pPr>
            <a:lvl5pPr marL="6609576" indent="0">
              <a:buNone/>
              <a:defRPr sz="5700" b="1"/>
            </a:lvl5pPr>
            <a:lvl6pPr marL="8261970" indent="0">
              <a:buNone/>
              <a:defRPr sz="5700" b="1"/>
            </a:lvl6pPr>
            <a:lvl7pPr marL="9914364" indent="0">
              <a:buNone/>
              <a:defRPr sz="5700" b="1"/>
            </a:lvl7pPr>
            <a:lvl8pPr marL="11566758" indent="0">
              <a:buNone/>
              <a:defRPr sz="5700" b="1"/>
            </a:lvl8pPr>
            <a:lvl9pPr marL="13219152" indent="0">
              <a:buNone/>
              <a:defRPr sz="5700" b="1"/>
            </a:lvl9pPr>
          </a:lstStyle>
          <a:p>
            <a:pPr lvl="0"/>
            <a:r>
              <a:rPr lang="en-US" smtClean="0"/>
              <a:t>Click to edit Master text styles</a:t>
            </a:r>
          </a:p>
        </p:txBody>
      </p:sp>
      <p:sp>
        <p:nvSpPr>
          <p:cNvPr id="6" name="Content Placeholder 5"/>
          <p:cNvSpPr>
            <a:spLocks noGrp="1"/>
          </p:cNvSpPr>
          <p:nvPr>
            <p:ph sz="quarter" idx="4"/>
          </p:nvPr>
        </p:nvSpPr>
        <p:spPr>
          <a:xfrm>
            <a:off x="18115601" y="8699500"/>
            <a:ext cx="15762923" cy="15805152"/>
          </a:xfrm>
        </p:spPr>
        <p:txBody>
          <a:bodyPr/>
          <a:lstStyle>
            <a:lvl1pPr>
              <a:defRPr sz="8700"/>
            </a:lvl1pPr>
            <a:lvl2pPr>
              <a:defRPr sz="7200"/>
            </a:lvl2pPr>
            <a:lvl3pPr>
              <a:defRPr sz="65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B87C7B-0815-4E63-948F-94F14AB9BDC3}" type="datetimeFigureOut">
              <a:rPr lang="en-US" smtClean="0"/>
              <a:pPr/>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411770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87C7B-0815-4E63-948F-94F14AB9BDC3}" type="datetimeFigureOut">
              <a:rPr lang="en-US" smtClean="0"/>
              <a:pPr/>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70072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87C7B-0815-4E63-948F-94F14AB9BDC3}" type="datetimeFigureOut">
              <a:rPr lang="en-US" smtClean="0"/>
              <a:pPr/>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394521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083" y="1092200"/>
            <a:ext cx="11732420" cy="4648200"/>
          </a:xfrm>
        </p:spPr>
        <p:txBody>
          <a:bodyPr anchor="b"/>
          <a:lstStyle>
            <a:lvl1pPr algn="l">
              <a:defRPr sz="7200" b="1"/>
            </a:lvl1pPr>
          </a:lstStyle>
          <a:p>
            <a:r>
              <a:rPr lang="en-US" smtClean="0"/>
              <a:t>Click to edit Master title style</a:t>
            </a:r>
            <a:endParaRPr lang="en-US"/>
          </a:p>
        </p:txBody>
      </p:sp>
      <p:sp>
        <p:nvSpPr>
          <p:cNvPr id="3" name="Content Placeholder 2"/>
          <p:cNvSpPr>
            <a:spLocks noGrp="1"/>
          </p:cNvSpPr>
          <p:nvPr>
            <p:ph idx="1"/>
          </p:nvPr>
        </p:nvSpPr>
        <p:spPr>
          <a:xfrm>
            <a:off x="13942697" y="1092202"/>
            <a:ext cx="19935825" cy="23412452"/>
          </a:xfrm>
        </p:spPr>
        <p:txBody>
          <a:bodyPr/>
          <a:lstStyle>
            <a:lvl1pPr>
              <a:defRPr sz="11600"/>
            </a:lvl1pPr>
            <a:lvl2pPr>
              <a:defRPr sz="10100"/>
            </a:lvl2pPr>
            <a:lvl3pPr>
              <a:defRPr sz="87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83083" y="5740402"/>
            <a:ext cx="11732420" cy="18764252"/>
          </a:xfrm>
        </p:spPr>
        <p:txBody>
          <a:bodyPr/>
          <a:lstStyle>
            <a:lvl1pPr marL="0" indent="0">
              <a:buNone/>
              <a:defRPr sz="5100"/>
            </a:lvl1pPr>
            <a:lvl2pPr marL="1652394" indent="0">
              <a:buNone/>
              <a:defRPr sz="4400"/>
            </a:lvl2pPr>
            <a:lvl3pPr marL="3304788" indent="0">
              <a:buNone/>
              <a:defRPr sz="3600"/>
            </a:lvl3pPr>
            <a:lvl4pPr marL="4957182" indent="0">
              <a:buNone/>
              <a:defRPr sz="3300"/>
            </a:lvl4pPr>
            <a:lvl5pPr marL="6609576" indent="0">
              <a:buNone/>
              <a:defRPr sz="3300"/>
            </a:lvl5pPr>
            <a:lvl6pPr marL="8261970" indent="0">
              <a:buNone/>
              <a:defRPr sz="3300"/>
            </a:lvl6pPr>
            <a:lvl7pPr marL="9914364" indent="0">
              <a:buNone/>
              <a:defRPr sz="3300"/>
            </a:lvl7pPr>
            <a:lvl8pPr marL="11566758" indent="0">
              <a:buNone/>
              <a:defRPr sz="3300"/>
            </a:lvl8pPr>
            <a:lvl9pPr marL="13219152"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87C7B-0815-4E63-948F-94F14AB9BDC3}"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140389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9924" y="19202400"/>
            <a:ext cx="21396960" cy="2266952"/>
          </a:xfrm>
        </p:spPr>
        <p:txBody>
          <a:bodyPr anchor="b"/>
          <a:lstStyle>
            <a:lvl1pPr algn="l">
              <a:defRPr sz="7200" b="1"/>
            </a:lvl1pPr>
          </a:lstStyle>
          <a:p>
            <a:r>
              <a:rPr lang="en-US" smtClean="0"/>
              <a:t>Click to edit Master title style</a:t>
            </a:r>
            <a:endParaRPr lang="en-US"/>
          </a:p>
        </p:txBody>
      </p:sp>
      <p:sp>
        <p:nvSpPr>
          <p:cNvPr id="3" name="Picture Placeholder 2"/>
          <p:cNvSpPr>
            <a:spLocks noGrp="1"/>
          </p:cNvSpPr>
          <p:nvPr>
            <p:ph type="pic" idx="1"/>
          </p:nvPr>
        </p:nvSpPr>
        <p:spPr>
          <a:xfrm>
            <a:off x="6989924" y="2451100"/>
            <a:ext cx="21396960" cy="16459200"/>
          </a:xfrm>
        </p:spPr>
        <p:txBody>
          <a:bodyPr/>
          <a:lstStyle>
            <a:lvl1pPr marL="0" indent="0">
              <a:buNone/>
              <a:defRPr sz="11600"/>
            </a:lvl1pPr>
            <a:lvl2pPr marL="1652394" indent="0">
              <a:buNone/>
              <a:defRPr sz="10100"/>
            </a:lvl2pPr>
            <a:lvl3pPr marL="3304788" indent="0">
              <a:buNone/>
              <a:defRPr sz="8700"/>
            </a:lvl3pPr>
            <a:lvl4pPr marL="4957182" indent="0">
              <a:buNone/>
              <a:defRPr sz="7200"/>
            </a:lvl4pPr>
            <a:lvl5pPr marL="6609576" indent="0">
              <a:buNone/>
              <a:defRPr sz="7200"/>
            </a:lvl5pPr>
            <a:lvl6pPr marL="8261970" indent="0">
              <a:buNone/>
              <a:defRPr sz="7200"/>
            </a:lvl6pPr>
            <a:lvl7pPr marL="9914364" indent="0">
              <a:buNone/>
              <a:defRPr sz="7200"/>
            </a:lvl7pPr>
            <a:lvl8pPr marL="11566758" indent="0">
              <a:buNone/>
              <a:defRPr sz="7200"/>
            </a:lvl8pPr>
            <a:lvl9pPr marL="13219152" indent="0">
              <a:buNone/>
              <a:defRPr sz="7200"/>
            </a:lvl9pPr>
          </a:lstStyle>
          <a:p>
            <a:endParaRPr lang="en-US"/>
          </a:p>
        </p:txBody>
      </p:sp>
      <p:sp>
        <p:nvSpPr>
          <p:cNvPr id="4" name="Text Placeholder 3"/>
          <p:cNvSpPr>
            <a:spLocks noGrp="1"/>
          </p:cNvSpPr>
          <p:nvPr>
            <p:ph type="body" sz="half" idx="2"/>
          </p:nvPr>
        </p:nvSpPr>
        <p:spPr>
          <a:xfrm>
            <a:off x="6989924" y="21469352"/>
            <a:ext cx="21396960" cy="3219448"/>
          </a:xfrm>
        </p:spPr>
        <p:txBody>
          <a:bodyPr/>
          <a:lstStyle>
            <a:lvl1pPr marL="0" indent="0">
              <a:buNone/>
              <a:defRPr sz="5100"/>
            </a:lvl1pPr>
            <a:lvl2pPr marL="1652394" indent="0">
              <a:buNone/>
              <a:defRPr sz="4400"/>
            </a:lvl2pPr>
            <a:lvl3pPr marL="3304788" indent="0">
              <a:buNone/>
              <a:defRPr sz="3600"/>
            </a:lvl3pPr>
            <a:lvl4pPr marL="4957182" indent="0">
              <a:buNone/>
              <a:defRPr sz="3300"/>
            </a:lvl4pPr>
            <a:lvl5pPr marL="6609576" indent="0">
              <a:buNone/>
              <a:defRPr sz="3300"/>
            </a:lvl5pPr>
            <a:lvl6pPr marL="8261970" indent="0">
              <a:buNone/>
              <a:defRPr sz="3300"/>
            </a:lvl6pPr>
            <a:lvl7pPr marL="9914364" indent="0">
              <a:buNone/>
              <a:defRPr sz="3300"/>
            </a:lvl7pPr>
            <a:lvl8pPr marL="11566758" indent="0">
              <a:buNone/>
              <a:defRPr sz="3300"/>
            </a:lvl8pPr>
            <a:lvl9pPr marL="13219152" indent="0">
              <a:buNone/>
              <a:defRPr sz="3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87C7B-0815-4E63-948F-94F14AB9BDC3}"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5031-111A-4A33-B1C8-092CB6AD8605}" type="slidenum">
              <a:rPr lang="en-US" smtClean="0"/>
              <a:pPr/>
              <a:t>‹#›</a:t>
            </a:fld>
            <a:endParaRPr lang="en-US"/>
          </a:p>
        </p:txBody>
      </p:sp>
    </p:spTree>
    <p:extLst>
      <p:ext uri="{BB962C8B-B14F-4D97-AF65-F5344CB8AC3E}">
        <p14:creationId xmlns:p14="http://schemas.microsoft.com/office/powerpoint/2010/main" val="425807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3080" y="1098552"/>
            <a:ext cx="32095440" cy="4572000"/>
          </a:xfrm>
          <a:prstGeom prst="rect">
            <a:avLst/>
          </a:prstGeom>
        </p:spPr>
        <p:txBody>
          <a:bodyPr vert="horz" lIns="330479" tIns="165239" rIns="330479" bIns="1652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783080" y="6400802"/>
            <a:ext cx="32095440" cy="18103852"/>
          </a:xfrm>
          <a:prstGeom prst="rect">
            <a:avLst/>
          </a:prstGeom>
        </p:spPr>
        <p:txBody>
          <a:bodyPr vert="horz" lIns="330479" tIns="165239" rIns="330479" bIns="165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783080" y="25425402"/>
            <a:ext cx="8321040" cy="1460500"/>
          </a:xfrm>
          <a:prstGeom prst="rect">
            <a:avLst/>
          </a:prstGeom>
        </p:spPr>
        <p:txBody>
          <a:bodyPr vert="horz" lIns="330479" tIns="165239" rIns="330479" bIns="165239" rtlCol="0" anchor="ctr"/>
          <a:lstStyle>
            <a:lvl1pPr algn="l">
              <a:defRPr sz="4400">
                <a:solidFill>
                  <a:schemeClr val="tx1">
                    <a:tint val="75000"/>
                  </a:schemeClr>
                </a:solidFill>
              </a:defRPr>
            </a:lvl1pPr>
          </a:lstStyle>
          <a:p>
            <a:fld id="{54B87C7B-0815-4E63-948F-94F14AB9BDC3}" type="datetimeFigureOut">
              <a:rPr lang="en-US" smtClean="0"/>
              <a:pPr/>
              <a:t>3/20/2014</a:t>
            </a:fld>
            <a:endParaRPr lang="en-US"/>
          </a:p>
        </p:txBody>
      </p:sp>
      <p:sp>
        <p:nvSpPr>
          <p:cNvPr id="5" name="Footer Placeholder 4"/>
          <p:cNvSpPr>
            <a:spLocks noGrp="1"/>
          </p:cNvSpPr>
          <p:nvPr>
            <p:ph type="ftr" sz="quarter" idx="3"/>
          </p:nvPr>
        </p:nvSpPr>
        <p:spPr>
          <a:xfrm>
            <a:off x="12184380" y="25425402"/>
            <a:ext cx="11292840" cy="1460500"/>
          </a:xfrm>
          <a:prstGeom prst="rect">
            <a:avLst/>
          </a:prstGeom>
        </p:spPr>
        <p:txBody>
          <a:bodyPr vert="horz" lIns="330479" tIns="165239" rIns="330479" bIns="165239" rtlCol="0" anchor="ctr"/>
          <a:lstStyle>
            <a:lvl1pPr algn="ctr">
              <a:defRPr sz="4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557480" y="25425402"/>
            <a:ext cx="8321040" cy="1460500"/>
          </a:xfrm>
          <a:prstGeom prst="rect">
            <a:avLst/>
          </a:prstGeom>
        </p:spPr>
        <p:txBody>
          <a:bodyPr vert="horz" lIns="330479" tIns="165239" rIns="330479" bIns="165239" rtlCol="0" anchor="ctr"/>
          <a:lstStyle>
            <a:lvl1pPr algn="r">
              <a:defRPr sz="4400">
                <a:solidFill>
                  <a:schemeClr val="tx1">
                    <a:tint val="75000"/>
                  </a:schemeClr>
                </a:solidFill>
              </a:defRPr>
            </a:lvl1pPr>
          </a:lstStyle>
          <a:p>
            <a:fld id="{DAAA5031-111A-4A33-B1C8-092CB6AD8605}" type="slidenum">
              <a:rPr lang="en-US" smtClean="0"/>
              <a:pPr/>
              <a:t>‹#›</a:t>
            </a:fld>
            <a:endParaRPr lang="en-US"/>
          </a:p>
        </p:txBody>
      </p:sp>
    </p:spTree>
    <p:extLst>
      <p:ext uri="{BB962C8B-B14F-4D97-AF65-F5344CB8AC3E}">
        <p14:creationId xmlns:p14="http://schemas.microsoft.com/office/powerpoint/2010/main" val="1676647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04788" rtl="0" eaLnBrk="1" latinLnBrk="0" hangingPunct="1">
        <a:spcBef>
          <a:spcPct val="0"/>
        </a:spcBef>
        <a:buNone/>
        <a:defRPr sz="15900" kern="1200">
          <a:solidFill>
            <a:schemeClr val="tx1"/>
          </a:solidFill>
          <a:latin typeface="+mj-lt"/>
          <a:ea typeface="+mj-ea"/>
          <a:cs typeface="+mj-cs"/>
        </a:defRPr>
      </a:lvl1pPr>
    </p:titleStyle>
    <p:bodyStyle>
      <a:lvl1pPr marL="1239295" indent="-1239295" algn="l" defTabSz="3304788" rtl="0" eaLnBrk="1" latinLnBrk="0" hangingPunct="1">
        <a:spcBef>
          <a:spcPct val="20000"/>
        </a:spcBef>
        <a:buFont typeface="Arial" pitchFamily="34" charset="0"/>
        <a:buChar char="•"/>
        <a:defRPr sz="11600" kern="1200">
          <a:solidFill>
            <a:schemeClr val="tx1"/>
          </a:solidFill>
          <a:latin typeface="+mn-lt"/>
          <a:ea typeface="+mn-ea"/>
          <a:cs typeface="+mn-cs"/>
        </a:defRPr>
      </a:lvl1pPr>
      <a:lvl2pPr marL="2685140" indent="-1032746" algn="l" defTabSz="3304788"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30985" indent="-826197" algn="l" defTabSz="3304788" rtl="0" eaLnBrk="1" latinLnBrk="0" hangingPunct="1">
        <a:spcBef>
          <a:spcPct val="20000"/>
        </a:spcBef>
        <a:buFont typeface="Arial" pitchFamily="34" charset="0"/>
        <a:buChar char="•"/>
        <a:defRPr sz="8700" kern="1200">
          <a:solidFill>
            <a:schemeClr val="tx1"/>
          </a:solidFill>
          <a:latin typeface="+mn-lt"/>
          <a:ea typeface="+mn-ea"/>
          <a:cs typeface="+mn-cs"/>
        </a:defRPr>
      </a:lvl3pPr>
      <a:lvl4pPr marL="5783379" indent="-826197" algn="l" defTabSz="3304788"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35773" indent="-826197" algn="l" defTabSz="3304788"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88167" indent="-826197" algn="l" defTabSz="3304788"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740561" indent="-826197" algn="l" defTabSz="3304788"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92955" indent="-826197" algn="l" defTabSz="3304788"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4045349" indent="-826197" algn="l" defTabSz="3304788"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304788" rtl="0" eaLnBrk="1" latinLnBrk="0" hangingPunct="1">
        <a:defRPr sz="6500" kern="1200">
          <a:solidFill>
            <a:schemeClr val="tx1"/>
          </a:solidFill>
          <a:latin typeface="+mn-lt"/>
          <a:ea typeface="+mn-ea"/>
          <a:cs typeface="+mn-cs"/>
        </a:defRPr>
      </a:lvl1pPr>
      <a:lvl2pPr marL="1652394" algn="l" defTabSz="3304788" rtl="0" eaLnBrk="1" latinLnBrk="0" hangingPunct="1">
        <a:defRPr sz="6500" kern="1200">
          <a:solidFill>
            <a:schemeClr val="tx1"/>
          </a:solidFill>
          <a:latin typeface="+mn-lt"/>
          <a:ea typeface="+mn-ea"/>
          <a:cs typeface="+mn-cs"/>
        </a:defRPr>
      </a:lvl2pPr>
      <a:lvl3pPr marL="3304788" algn="l" defTabSz="3304788" rtl="0" eaLnBrk="1" latinLnBrk="0" hangingPunct="1">
        <a:defRPr sz="6500" kern="1200">
          <a:solidFill>
            <a:schemeClr val="tx1"/>
          </a:solidFill>
          <a:latin typeface="+mn-lt"/>
          <a:ea typeface="+mn-ea"/>
          <a:cs typeface="+mn-cs"/>
        </a:defRPr>
      </a:lvl3pPr>
      <a:lvl4pPr marL="4957182" algn="l" defTabSz="3304788" rtl="0" eaLnBrk="1" latinLnBrk="0" hangingPunct="1">
        <a:defRPr sz="6500" kern="1200">
          <a:solidFill>
            <a:schemeClr val="tx1"/>
          </a:solidFill>
          <a:latin typeface="+mn-lt"/>
          <a:ea typeface="+mn-ea"/>
          <a:cs typeface="+mn-cs"/>
        </a:defRPr>
      </a:lvl4pPr>
      <a:lvl5pPr marL="6609576" algn="l" defTabSz="3304788" rtl="0" eaLnBrk="1" latinLnBrk="0" hangingPunct="1">
        <a:defRPr sz="6500" kern="1200">
          <a:solidFill>
            <a:schemeClr val="tx1"/>
          </a:solidFill>
          <a:latin typeface="+mn-lt"/>
          <a:ea typeface="+mn-ea"/>
          <a:cs typeface="+mn-cs"/>
        </a:defRPr>
      </a:lvl5pPr>
      <a:lvl6pPr marL="8261970" algn="l" defTabSz="3304788" rtl="0" eaLnBrk="1" latinLnBrk="0" hangingPunct="1">
        <a:defRPr sz="6500" kern="1200">
          <a:solidFill>
            <a:schemeClr val="tx1"/>
          </a:solidFill>
          <a:latin typeface="+mn-lt"/>
          <a:ea typeface="+mn-ea"/>
          <a:cs typeface="+mn-cs"/>
        </a:defRPr>
      </a:lvl6pPr>
      <a:lvl7pPr marL="9914364" algn="l" defTabSz="3304788" rtl="0" eaLnBrk="1" latinLnBrk="0" hangingPunct="1">
        <a:defRPr sz="6500" kern="1200">
          <a:solidFill>
            <a:schemeClr val="tx1"/>
          </a:solidFill>
          <a:latin typeface="+mn-lt"/>
          <a:ea typeface="+mn-ea"/>
          <a:cs typeface="+mn-cs"/>
        </a:defRPr>
      </a:lvl7pPr>
      <a:lvl8pPr marL="11566758" algn="l" defTabSz="3304788" rtl="0" eaLnBrk="1" latinLnBrk="0" hangingPunct="1">
        <a:defRPr sz="6500" kern="1200">
          <a:solidFill>
            <a:schemeClr val="tx1"/>
          </a:solidFill>
          <a:latin typeface="+mn-lt"/>
          <a:ea typeface="+mn-ea"/>
          <a:cs typeface="+mn-cs"/>
        </a:defRPr>
      </a:lvl8pPr>
      <a:lvl9pPr marL="13219152" algn="l" defTabSz="3304788"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85D"/>
        </a:solidFill>
        <a:effectLst/>
      </p:bgPr>
    </p:bg>
    <p:spTree>
      <p:nvGrpSpPr>
        <p:cNvPr id="1" name=""/>
        <p:cNvGrpSpPr/>
        <p:nvPr/>
      </p:nvGrpSpPr>
      <p:grpSpPr>
        <a:xfrm>
          <a:off x="0" y="0"/>
          <a:ext cx="0" cy="0"/>
          <a:chOff x="0" y="0"/>
          <a:chExt cx="0" cy="0"/>
        </a:xfrm>
      </p:grpSpPr>
      <p:sp>
        <p:nvSpPr>
          <p:cNvPr id="44" name="Rectangle 43"/>
          <p:cNvSpPr/>
          <p:nvPr/>
        </p:nvSpPr>
        <p:spPr>
          <a:xfrm>
            <a:off x="12749850" y="4899489"/>
            <a:ext cx="10625013" cy="9448635"/>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p:nvGrpSpPr>
        <p:grpSpPr>
          <a:xfrm>
            <a:off x="-26276" y="205520"/>
            <a:ext cx="35088406" cy="26733499"/>
            <a:chOff x="-132730" y="457200"/>
            <a:chExt cx="43185730" cy="32080199"/>
          </a:xfrm>
        </p:grpSpPr>
        <p:sp>
          <p:nvSpPr>
            <p:cNvPr id="4" name="Rectangle 3"/>
            <p:cNvSpPr/>
            <p:nvPr/>
          </p:nvSpPr>
          <p:spPr>
            <a:xfrm>
              <a:off x="1070517" y="457200"/>
              <a:ext cx="41750166" cy="3468628"/>
            </a:xfrm>
            <a:prstGeom prst="rect">
              <a:avLst/>
            </a:prstGeom>
            <a:solidFill>
              <a:schemeClr val="bg1"/>
            </a:solidFill>
            <a:ln w="190500" cmpd="thickThin">
              <a:solidFill>
                <a:schemeClr val="tx1"/>
              </a:solidFill>
              <a:miter lim="800000"/>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817327" y="685800"/>
              <a:ext cx="34256546" cy="1107996"/>
            </a:xfrm>
            <a:prstGeom prst="rect">
              <a:avLst/>
            </a:prstGeom>
            <a:noFill/>
          </p:spPr>
          <p:txBody>
            <a:bodyPr wrap="square" rtlCol="0">
              <a:spAutoFit/>
            </a:bodyPr>
            <a:lstStyle/>
            <a:p>
              <a:pPr algn="ctr"/>
              <a:r>
                <a:rPr lang="en-US" sz="5400" dirty="0">
                  <a:latin typeface="Arial" pitchFamily="34" charset="0"/>
                  <a:cs typeface="Arial" pitchFamily="34" charset="0"/>
                </a:rPr>
                <a:t>Age-Related Differences in Episodic Memory Retrieval in Autobiographical Memories</a:t>
              </a:r>
            </a:p>
          </p:txBody>
        </p:sp>
        <p:sp>
          <p:nvSpPr>
            <p:cNvPr id="8" name="TextBox 7"/>
            <p:cNvSpPr txBox="1"/>
            <p:nvPr/>
          </p:nvSpPr>
          <p:spPr>
            <a:xfrm>
              <a:off x="12897470" y="2423226"/>
              <a:ext cx="20802600" cy="1015663"/>
            </a:xfrm>
            <a:prstGeom prst="rect">
              <a:avLst/>
            </a:prstGeom>
            <a:noFill/>
          </p:spPr>
          <p:txBody>
            <a:bodyPr wrap="square" rtlCol="0">
              <a:spAutoFit/>
            </a:bodyPr>
            <a:lstStyle/>
            <a:p>
              <a:pPr algn="ctr"/>
              <a:r>
                <a:rPr lang="en-US" sz="4400" dirty="0">
                  <a:latin typeface="Arial" pitchFamily="34" charset="0"/>
                  <a:cs typeface="Arial" pitchFamily="34" charset="0"/>
                </a:rPr>
                <a:t>Heather Burkett, </a:t>
              </a:r>
              <a:r>
                <a:rPr lang="en-US" sz="4400" dirty="0" err="1">
                  <a:latin typeface="Arial" pitchFamily="34" charset="0"/>
                  <a:cs typeface="Arial" pitchFamily="34" charset="0"/>
                </a:rPr>
                <a:t>Simona</a:t>
              </a:r>
              <a:r>
                <a:rPr lang="en-US" sz="4400" dirty="0">
                  <a:latin typeface="Arial" pitchFamily="34" charset="0"/>
                  <a:cs typeface="Arial" pitchFamily="34" charset="0"/>
                </a:rPr>
                <a:t> </a:t>
              </a:r>
              <a:r>
                <a:rPr lang="en-US" sz="4400" dirty="0" err="1">
                  <a:latin typeface="Arial" pitchFamily="34" charset="0"/>
                  <a:cs typeface="Arial" pitchFamily="34" charset="0"/>
                </a:rPr>
                <a:t>Gizdarska</a:t>
              </a:r>
              <a:r>
                <a:rPr lang="en-US" sz="4400" dirty="0">
                  <a:latin typeface="Arial" pitchFamily="34" charset="0"/>
                  <a:cs typeface="Arial" pitchFamily="34" charset="0"/>
                </a:rPr>
                <a:t>, Meagan Griffin, &amp; Lisa Emery</a:t>
              </a:r>
              <a:r>
                <a:rPr lang="en-US" sz="4900" dirty="0">
                  <a:latin typeface="Arial" pitchFamily="34" charset="0"/>
                  <a:cs typeface="Arial" pitchFamily="34" charset="0"/>
                </a:rPr>
                <a:t>	</a:t>
              </a:r>
            </a:p>
          </p:txBody>
        </p:sp>
        <p:sp>
          <p:nvSpPr>
            <p:cNvPr id="14" name="Rectangle 13"/>
            <p:cNvSpPr/>
            <p:nvPr/>
          </p:nvSpPr>
          <p:spPr>
            <a:xfrm>
              <a:off x="29264518" y="20765501"/>
              <a:ext cx="13535385" cy="9943099"/>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9430" indent="-469430">
                <a:buFont typeface="Arial" panose="020B0604020202020204" pitchFamily="34" charset="0"/>
                <a:buChar char="•"/>
              </a:pPr>
              <a:endParaRPr lang="en-US" sz="3000" dirty="0">
                <a:solidFill>
                  <a:sysClr val="windowText" lastClr="000000"/>
                </a:solidFill>
              </a:endParaRPr>
            </a:p>
          </p:txBody>
        </p:sp>
        <p:sp>
          <p:nvSpPr>
            <p:cNvPr id="16" name="Rectangle 15"/>
            <p:cNvSpPr/>
            <p:nvPr/>
          </p:nvSpPr>
          <p:spPr>
            <a:xfrm>
              <a:off x="1133229" y="5785382"/>
              <a:ext cx="13739260" cy="14980118"/>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a:endParaRPr lang="en-US" sz="3000" dirty="0">
                <a:solidFill>
                  <a:sysClr val="windowText" lastClr="000000"/>
                </a:solidFill>
              </a:endParaRPr>
            </a:p>
          </p:txBody>
        </p:sp>
        <p:sp>
          <p:nvSpPr>
            <p:cNvPr id="17" name="Rectangle 16"/>
            <p:cNvSpPr/>
            <p:nvPr/>
          </p:nvSpPr>
          <p:spPr>
            <a:xfrm>
              <a:off x="1133229" y="22519492"/>
              <a:ext cx="13739260" cy="10017907"/>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a:p>
          </p:txBody>
        </p:sp>
        <p:sp>
          <p:nvSpPr>
            <p:cNvPr id="19" name="Rectangle 18"/>
            <p:cNvSpPr/>
            <p:nvPr/>
          </p:nvSpPr>
          <p:spPr>
            <a:xfrm>
              <a:off x="15468600" y="17715981"/>
              <a:ext cx="13167732" cy="12992618"/>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132730" y="1460500"/>
              <a:ext cx="11899900"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Rectangle 39"/>
            <p:cNvSpPr/>
            <p:nvPr/>
          </p:nvSpPr>
          <p:spPr>
            <a:xfrm>
              <a:off x="29240018" y="5785382"/>
              <a:ext cx="13559883" cy="13181086"/>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https://lh5.googleusercontent.com/dNMlHGJO_7sBHmgqextciiZLOWpZwxYh8T8WtWkn7d61wTtegaucwv5Rbqq1t9FAU8Jry2fERV7wSjjCYuDQ8YJNWwK6J_WHEloNwLPu2mdfqzDmjSYgdWbzT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99600" y="1963245"/>
              <a:ext cx="6275981" cy="16875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538577" y="15355699"/>
              <a:ext cx="13194059" cy="1862048"/>
            </a:xfrm>
            <a:prstGeom prst="rect">
              <a:avLst/>
            </a:prstGeom>
            <a:noFill/>
          </p:spPr>
          <p:txBody>
            <a:bodyPr wrap="square" rtlCol="0">
              <a:spAutoFit/>
            </a:bodyPr>
            <a:lstStyle/>
            <a:p>
              <a:endParaRPr lang="en-US" sz="3000" dirty="0"/>
            </a:p>
            <a:p>
              <a:endParaRPr lang="en-US" dirty="0"/>
            </a:p>
          </p:txBody>
        </p:sp>
        <p:sp>
          <p:nvSpPr>
            <p:cNvPr id="54" name="Rectangle 53"/>
            <p:cNvSpPr/>
            <p:nvPr/>
          </p:nvSpPr>
          <p:spPr>
            <a:xfrm>
              <a:off x="15468600" y="31101014"/>
              <a:ext cx="27331301" cy="1436385"/>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ysClr val="windowText" lastClr="000000"/>
                  </a:solidFill>
                  <a:cs typeface="Arial" pitchFamily="34" charset="0"/>
                </a:rPr>
                <a:t>Reprints may be obtained at  agelabs.appstate.edu</a:t>
              </a:r>
            </a:p>
          </p:txBody>
        </p:sp>
        <p:grpSp>
          <p:nvGrpSpPr>
            <p:cNvPr id="22" name="Group 21"/>
            <p:cNvGrpSpPr/>
            <p:nvPr/>
          </p:nvGrpSpPr>
          <p:grpSpPr>
            <a:xfrm>
              <a:off x="1115792" y="21127849"/>
              <a:ext cx="13776446" cy="1075703"/>
              <a:chOff x="1115792" y="20588989"/>
              <a:chExt cx="13776446" cy="1269713"/>
            </a:xfrm>
          </p:grpSpPr>
          <p:sp>
            <p:nvSpPr>
              <p:cNvPr id="63" name="Rectangle 62"/>
              <p:cNvSpPr/>
              <p:nvPr/>
            </p:nvSpPr>
            <p:spPr>
              <a:xfrm>
                <a:off x="1115792" y="20588989"/>
                <a:ext cx="13739261" cy="1269713"/>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ysClr val="windowText" lastClr="000000"/>
                  </a:solidFill>
                </a:endParaRPr>
              </a:p>
            </p:txBody>
          </p:sp>
          <p:sp>
            <p:nvSpPr>
              <p:cNvPr id="10" name="Rectangle 9"/>
              <p:cNvSpPr/>
              <p:nvPr/>
            </p:nvSpPr>
            <p:spPr>
              <a:xfrm>
                <a:off x="1125265" y="20728544"/>
                <a:ext cx="13766973" cy="990600"/>
              </a:xfrm>
              <a:prstGeom prst="rect">
                <a:avLst/>
              </a:prstGeom>
              <a:noFill/>
              <a:ln w="190500" cap="rnd" cmpd="thickThi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dirty="0">
                    <a:solidFill>
                      <a:schemeClr val="tx1"/>
                    </a:solidFill>
                    <a:latin typeface="Arial" pitchFamily="34" charset="0"/>
                    <a:cs typeface="Arial" pitchFamily="34" charset="0"/>
                  </a:rPr>
                  <a:t>METHOD</a:t>
                </a:r>
              </a:p>
            </p:txBody>
          </p:sp>
        </p:grpSp>
        <p:sp>
          <p:nvSpPr>
            <p:cNvPr id="81" name="Rectangle 80"/>
            <p:cNvSpPr/>
            <p:nvPr/>
          </p:nvSpPr>
          <p:spPr>
            <a:xfrm>
              <a:off x="1182084" y="4343400"/>
              <a:ext cx="13739260" cy="1075702"/>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ysClr val="windowText" lastClr="000000"/>
                </a:solidFill>
              </a:endParaRPr>
            </a:p>
          </p:txBody>
        </p:sp>
        <p:sp>
          <p:nvSpPr>
            <p:cNvPr id="82" name="Rectangle 81"/>
            <p:cNvSpPr/>
            <p:nvPr/>
          </p:nvSpPr>
          <p:spPr>
            <a:xfrm>
              <a:off x="1334031" y="4428988"/>
              <a:ext cx="13448769" cy="839238"/>
            </a:xfrm>
            <a:prstGeom prst="rect">
              <a:avLst/>
            </a:prstGeom>
            <a:solidFill>
              <a:schemeClr val="bg1"/>
            </a:solidFill>
            <a:ln w="190500" cap="rnd" cmpd="thickThi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dirty="0">
                  <a:solidFill>
                    <a:schemeClr val="tx1"/>
                  </a:solidFill>
                  <a:latin typeface="Arial" pitchFamily="34" charset="0"/>
                  <a:cs typeface="Arial" pitchFamily="34" charset="0"/>
                </a:rPr>
                <a:t>INTRODUCTION</a:t>
              </a:r>
            </a:p>
          </p:txBody>
        </p:sp>
        <p:grpSp>
          <p:nvGrpSpPr>
            <p:cNvPr id="83" name="Group 82"/>
            <p:cNvGrpSpPr/>
            <p:nvPr/>
          </p:nvGrpSpPr>
          <p:grpSpPr>
            <a:xfrm>
              <a:off x="29209850" y="19323527"/>
              <a:ext cx="13610833" cy="1075702"/>
              <a:chOff x="1064768" y="13702763"/>
              <a:chExt cx="13921404" cy="1269712"/>
            </a:xfrm>
          </p:grpSpPr>
          <p:sp>
            <p:nvSpPr>
              <p:cNvPr id="84" name="Rectangle 83"/>
              <p:cNvSpPr/>
              <p:nvPr/>
            </p:nvSpPr>
            <p:spPr>
              <a:xfrm>
                <a:off x="1064768" y="13702763"/>
                <a:ext cx="13921404" cy="1269712"/>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ysClr val="windowText" lastClr="000000"/>
                  </a:solidFill>
                </a:endParaRPr>
              </a:p>
            </p:txBody>
          </p:sp>
          <p:sp>
            <p:nvSpPr>
              <p:cNvPr id="85" name="Rectangle 84"/>
              <p:cNvSpPr/>
              <p:nvPr/>
            </p:nvSpPr>
            <p:spPr>
              <a:xfrm>
                <a:off x="1129144" y="13842318"/>
                <a:ext cx="13766972" cy="990600"/>
              </a:xfrm>
              <a:prstGeom prst="rect">
                <a:avLst/>
              </a:prstGeom>
              <a:noFill/>
              <a:ln w="190500" cap="rnd" cmpd="thickThi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dirty="0">
                    <a:solidFill>
                      <a:schemeClr val="tx1"/>
                    </a:solidFill>
                    <a:latin typeface="Arial" pitchFamily="34" charset="0"/>
                    <a:cs typeface="Arial" pitchFamily="34" charset="0"/>
                  </a:rPr>
                  <a:t>CONCLUSIONS</a:t>
                </a:r>
              </a:p>
            </p:txBody>
          </p:sp>
        </p:grpSp>
        <p:grpSp>
          <p:nvGrpSpPr>
            <p:cNvPr id="86" name="Group 85"/>
            <p:cNvGrpSpPr/>
            <p:nvPr/>
          </p:nvGrpSpPr>
          <p:grpSpPr>
            <a:xfrm>
              <a:off x="15537634" y="4345432"/>
              <a:ext cx="27515366" cy="1075702"/>
              <a:chOff x="1191466" y="14810886"/>
              <a:chExt cx="13794706" cy="1269712"/>
            </a:xfrm>
          </p:grpSpPr>
          <p:sp>
            <p:nvSpPr>
              <p:cNvPr id="87" name="Rectangle 86"/>
              <p:cNvSpPr/>
              <p:nvPr/>
            </p:nvSpPr>
            <p:spPr>
              <a:xfrm>
                <a:off x="1191466" y="14810886"/>
                <a:ext cx="13678236" cy="1269712"/>
              </a:xfrm>
              <a:prstGeom prst="rect">
                <a:avLst/>
              </a:prstGeom>
              <a:solidFill>
                <a:schemeClr val="bg1"/>
              </a:solidFill>
              <a:ln w="1905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ysClr val="windowText" lastClr="000000"/>
                  </a:solidFill>
                </a:endParaRPr>
              </a:p>
            </p:txBody>
          </p:sp>
          <p:sp>
            <p:nvSpPr>
              <p:cNvPr id="88" name="Rectangle 87"/>
              <p:cNvSpPr/>
              <p:nvPr/>
            </p:nvSpPr>
            <p:spPr>
              <a:xfrm>
                <a:off x="1219200" y="14909512"/>
                <a:ext cx="13766972" cy="990600"/>
              </a:xfrm>
              <a:prstGeom prst="rect">
                <a:avLst/>
              </a:prstGeom>
              <a:noFill/>
              <a:ln w="190500" cap="rnd" cmpd="thickThi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dirty="0">
                    <a:solidFill>
                      <a:schemeClr val="tx1"/>
                    </a:solidFill>
                    <a:latin typeface="Arial" pitchFamily="34" charset="0"/>
                    <a:cs typeface="Arial" pitchFamily="34" charset="0"/>
                  </a:rPr>
                  <a:t>RESULTS</a:t>
                </a:r>
              </a:p>
            </p:txBody>
          </p:sp>
        </p:grpSp>
      </p:grpSp>
      <p:sp>
        <p:nvSpPr>
          <p:cNvPr id="26" name="TextBox 25"/>
          <p:cNvSpPr txBox="1"/>
          <p:nvPr/>
        </p:nvSpPr>
        <p:spPr>
          <a:xfrm>
            <a:off x="1238249" y="19354800"/>
            <a:ext cx="10772775" cy="2968941"/>
          </a:xfrm>
          <a:prstGeom prst="rect">
            <a:avLst/>
          </a:prstGeom>
          <a:noFill/>
        </p:spPr>
        <p:txBody>
          <a:bodyPr wrap="square" lIns="75109" tIns="37554" rIns="75109" bIns="37554" rtlCol="0">
            <a:spAutoFit/>
          </a:bodyPr>
          <a:lstStyle/>
          <a:p>
            <a:r>
              <a:rPr lang="en-US" sz="3200" dirty="0">
                <a:latin typeface="Times New Roman" pitchFamily="18" charset="0"/>
                <a:cs typeface="Times New Roman" pitchFamily="18" charset="0"/>
              </a:rPr>
              <a:t>Data collection for this study is ongoing; presented data is from participants who completed all components of the study. This includes: </a:t>
            </a:r>
          </a:p>
          <a:p>
            <a:pPr algn="ctr">
              <a:buFont typeface="Arial" pitchFamily="34" charset="0"/>
              <a:buChar char="•"/>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26 </a:t>
            </a:r>
            <a:r>
              <a:rPr lang="en-US" sz="3200" dirty="0">
                <a:latin typeface="Times New Roman" pitchFamily="18" charset="0"/>
                <a:cs typeface="Times New Roman" pitchFamily="18" charset="0"/>
              </a:rPr>
              <a:t>young adults (ages 18 - </a:t>
            </a:r>
            <a:r>
              <a:rPr lang="en-US" sz="3200" dirty="0" smtClean="0">
                <a:latin typeface="Times New Roman" pitchFamily="18" charset="0"/>
                <a:cs typeface="Times New Roman" pitchFamily="18" charset="0"/>
              </a:rPr>
              <a:t>25; </a:t>
            </a:r>
            <a:r>
              <a:rPr lang="en-US" sz="3200" i="1" dirty="0">
                <a:latin typeface="Times New Roman" pitchFamily="18" charset="0"/>
                <a:cs typeface="Times New Roman" pitchFamily="18" charset="0"/>
              </a:rPr>
              <a:t>M</a:t>
            </a:r>
            <a:r>
              <a:rPr lang="en-US" sz="3200" dirty="0">
                <a:latin typeface="Times New Roman" pitchFamily="18" charset="0"/>
                <a:cs typeface="Times New Roman" pitchFamily="18" charset="0"/>
              </a:rPr>
              <a:t> = </a:t>
            </a:r>
            <a:r>
              <a:rPr lang="en-US" sz="3200" dirty="0" smtClean="0">
                <a:latin typeface="Times New Roman" pitchFamily="18" charset="0"/>
                <a:cs typeface="Times New Roman" pitchFamily="18" charset="0"/>
              </a:rPr>
              <a:t>19.3 </a:t>
            </a:r>
            <a:r>
              <a:rPr lang="en-US" sz="3200" dirty="0">
                <a:latin typeface="Times New Roman" pitchFamily="18" charset="0"/>
                <a:cs typeface="Times New Roman" pitchFamily="18" charset="0"/>
              </a:rPr>
              <a:t>years)</a:t>
            </a:r>
          </a:p>
          <a:p>
            <a:pPr algn="ctr">
              <a:buFont typeface="Arial" pitchFamily="34" charset="0"/>
              <a:buChar char="•"/>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21 </a:t>
            </a:r>
            <a:r>
              <a:rPr lang="en-US" sz="3200" dirty="0">
                <a:latin typeface="Times New Roman" pitchFamily="18" charset="0"/>
                <a:cs typeface="Times New Roman" pitchFamily="18" charset="0"/>
              </a:rPr>
              <a:t>older adults (ages 64 - 85; </a:t>
            </a:r>
            <a:r>
              <a:rPr lang="en-US" sz="3200" i="1" dirty="0">
                <a:latin typeface="Times New Roman" pitchFamily="18" charset="0"/>
                <a:cs typeface="Times New Roman" pitchFamily="18" charset="0"/>
              </a:rPr>
              <a:t>M</a:t>
            </a:r>
            <a:r>
              <a:rPr lang="en-US" sz="3200" dirty="0">
                <a:latin typeface="Times New Roman" pitchFamily="18" charset="0"/>
                <a:cs typeface="Times New Roman" pitchFamily="18" charset="0"/>
              </a:rPr>
              <a:t> = </a:t>
            </a:r>
            <a:r>
              <a:rPr lang="en-US" sz="3200" dirty="0" smtClean="0">
                <a:latin typeface="Times New Roman" pitchFamily="18" charset="0"/>
                <a:cs typeface="Times New Roman" pitchFamily="18" charset="0"/>
              </a:rPr>
              <a:t>74.2 </a:t>
            </a:r>
            <a:r>
              <a:rPr lang="en-US" sz="3200" dirty="0">
                <a:latin typeface="Times New Roman" pitchFamily="18" charset="0"/>
                <a:cs typeface="Times New Roman" pitchFamily="18" charset="0"/>
              </a:rPr>
              <a:t>years)</a:t>
            </a:r>
          </a:p>
          <a:p>
            <a:pPr algn="ctr">
              <a:buFont typeface="Arial" pitchFamily="34" charset="0"/>
              <a:buChar char="•"/>
            </a:pPr>
            <a:endParaRPr lang="en-US" sz="2800" dirty="0">
              <a:latin typeface="Times New Roman" pitchFamily="18" charset="0"/>
              <a:cs typeface="Times New Roman" pitchFamily="18" charset="0"/>
            </a:endParaRPr>
          </a:p>
        </p:txBody>
      </p:sp>
      <p:sp>
        <p:nvSpPr>
          <p:cNvPr id="27" name="Rectangle 26"/>
          <p:cNvSpPr/>
          <p:nvPr/>
        </p:nvSpPr>
        <p:spPr>
          <a:xfrm>
            <a:off x="5122971" y="18820581"/>
            <a:ext cx="3053777" cy="610419"/>
          </a:xfrm>
          <a:prstGeom prst="rect">
            <a:avLst/>
          </a:prstGeom>
          <a:solidFill>
            <a:srgbClr val="0099FF">
              <a:alpha val="27843"/>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5109" tIns="37554" rIns="75109" bIns="37554" rtlCol="0" anchor="ctr"/>
          <a:lstStyle/>
          <a:p>
            <a:pPr algn="ctr"/>
            <a:r>
              <a:rPr lang="en-US" sz="3600" dirty="0">
                <a:solidFill>
                  <a:schemeClr val="tx1"/>
                </a:solidFill>
                <a:latin typeface="Times New Roman" pitchFamily="18" charset="0"/>
                <a:cs typeface="Times New Roman" pitchFamily="18" charset="0"/>
              </a:rPr>
              <a:t>Participants</a:t>
            </a:r>
          </a:p>
        </p:txBody>
      </p:sp>
      <p:pic>
        <p:nvPicPr>
          <p:cNvPr id="29" name="Picture 28" descr="CueWord_ScreenShot.PNG"/>
          <p:cNvPicPr>
            <a:picLocks noChangeAspect="1"/>
          </p:cNvPicPr>
          <p:nvPr/>
        </p:nvPicPr>
        <p:blipFill>
          <a:blip r:embed="rId6"/>
          <a:stretch>
            <a:fillRect/>
          </a:stretch>
        </p:blipFill>
        <p:spPr>
          <a:xfrm>
            <a:off x="12941341" y="5600700"/>
            <a:ext cx="10119491" cy="7048500"/>
          </a:xfrm>
          <a:prstGeom prst="rect">
            <a:avLst/>
          </a:prstGeom>
        </p:spPr>
      </p:pic>
      <p:sp>
        <p:nvSpPr>
          <p:cNvPr id="28" name="Rectangle 27"/>
          <p:cNvSpPr/>
          <p:nvPr/>
        </p:nvSpPr>
        <p:spPr>
          <a:xfrm>
            <a:off x="16390830" y="5185651"/>
            <a:ext cx="3095625" cy="508000"/>
          </a:xfrm>
          <a:prstGeom prst="rect">
            <a:avLst/>
          </a:prstGeom>
          <a:solidFill>
            <a:srgbClr val="0099FF">
              <a:alpha val="27843"/>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5109" tIns="37554" rIns="75109" bIns="37554" rtlCol="0" anchor="ctr"/>
          <a:lstStyle/>
          <a:p>
            <a:pPr algn="ctr"/>
            <a:r>
              <a:rPr lang="en-US" sz="3600" dirty="0">
                <a:solidFill>
                  <a:schemeClr val="tx1"/>
                </a:solidFill>
                <a:latin typeface="Times New Roman" pitchFamily="18" charset="0"/>
                <a:cs typeface="Times New Roman" pitchFamily="18" charset="0"/>
              </a:rPr>
              <a:t>Procedure</a:t>
            </a:r>
          </a:p>
        </p:txBody>
      </p:sp>
      <p:sp>
        <p:nvSpPr>
          <p:cNvPr id="30" name="Rectangle 29"/>
          <p:cNvSpPr/>
          <p:nvPr/>
        </p:nvSpPr>
        <p:spPr>
          <a:xfrm>
            <a:off x="12941341" y="15002638"/>
            <a:ext cx="10119491" cy="1100302"/>
          </a:xfrm>
          <a:prstGeom prst="rect">
            <a:avLst/>
          </a:prstGeom>
          <a:solidFill>
            <a:srgbClr val="0099FF">
              <a:alpha val="27059"/>
            </a:srgbClr>
          </a:solidFill>
          <a:ln w="127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5109" tIns="37554" rIns="75109" bIns="37554" rtlCol="0" anchor="ctr"/>
          <a:lstStyle/>
          <a:p>
            <a:pPr algn="ctr"/>
            <a:r>
              <a:rPr lang="en-US" sz="3600" dirty="0">
                <a:solidFill>
                  <a:schemeClr val="tx1"/>
                </a:solidFill>
                <a:latin typeface="Times New Roman" pitchFamily="18" charset="0"/>
                <a:cs typeface="Times New Roman" pitchFamily="18" charset="0"/>
              </a:rPr>
              <a:t>QUESTION #1: </a:t>
            </a:r>
            <a:r>
              <a:rPr lang="en-US" sz="3600" dirty="0" smtClean="0">
                <a:solidFill>
                  <a:schemeClr val="tx1"/>
                </a:solidFill>
                <a:latin typeface="Times New Roman" pitchFamily="18" charset="0"/>
                <a:cs typeface="Times New Roman" pitchFamily="18" charset="0"/>
              </a:rPr>
              <a:t>Does the </a:t>
            </a:r>
            <a:r>
              <a:rPr lang="en-US" sz="3600" dirty="0" err="1" smtClean="0">
                <a:solidFill>
                  <a:schemeClr val="tx1"/>
                </a:solidFill>
                <a:latin typeface="Times New Roman" pitchFamily="18" charset="0"/>
                <a:cs typeface="Times New Roman" pitchFamily="18" charset="0"/>
              </a:rPr>
              <a:t>imagability</a:t>
            </a:r>
            <a:r>
              <a:rPr lang="en-US" sz="3600" dirty="0" smtClean="0">
                <a:solidFill>
                  <a:schemeClr val="tx1"/>
                </a:solidFill>
                <a:latin typeface="Times New Roman" pitchFamily="18" charset="0"/>
                <a:cs typeface="Times New Roman" pitchFamily="18" charset="0"/>
              </a:rPr>
              <a:t> of the cue word influence the size of the age difference in </a:t>
            </a:r>
            <a:r>
              <a:rPr lang="en-US" sz="3600" dirty="0" err="1" smtClean="0">
                <a:solidFill>
                  <a:schemeClr val="tx1"/>
                </a:solidFill>
                <a:latin typeface="Times New Roman" pitchFamily="18" charset="0"/>
                <a:cs typeface="Times New Roman" pitchFamily="18" charset="0"/>
              </a:rPr>
              <a:t>specifcity</a:t>
            </a:r>
            <a:r>
              <a:rPr lang="en-US" sz="3600" dirty="0" smtClean="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sp>
        <p:nvSpPr>
          <p:cNvPr id="31" name="TextBox 30"/>
          <p:cNvSpPr txBox="1"/>
          <p:nvPr/>
        </p:nvSpPr>
        <p:spPr>
          <a:xfrm>
            <a:off x="13015239" y="16440929"/>
            <a:ext cx="9967913" cy="2538054"/>
          </a:xfrm>
          <a:prstGeom prst="rect">
            <a:avLst/>
          </a:prstGeom>
          <a:noFill/>
        </p:spPr>
        <p:txBody>
          <a:bodyPr wrap="square" lIns="75109" tIns="37554" rIns="75109" bIns="37554" rtlCol="0">
            <a:spAutoFit/>
          </a:bodyPr>
          <a:lstStyle/>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There </a:t>
            </a:r>
            <a:r>
              <a:rPr lang="en-US" sz="3200" dirty="0">
                <a:latin typeface="Times New Roman" pitchFamily="18" charset="0"/>
                <a:cs typeface="Times New Roman" pitchFamily="18" charset="0"/>
              </a:rPr>
              <a:t>was </a:t>
            </a:r>
            <a:r>
              <a:rPr lang="en-US" sz="3200" dirty="0" smtClean="0">
                <a:latin typeface="Times New Roman" pitchFamily="18" charset="0"/>
                <a:cs typeface="Times New Roman" pitchFamily="18" charset="0"/>
              </a:rPr>
              <a:t>an effect for Specificity, </a:t>
            </a:r>
            <a:r>
              <a:rPr lang="en-US" sz="3200" i="1" dirty="0" smtClean="0">
                <a:latin typeface="Times New Roman" pitchFamily="18" charset="0"/>
                <a:cs typeface="Times New Roman" pitchFamily="18" charset="0"/>
              </a:rPr>
              <a:t>F</a:t>
            </a:r>
            <a:r>
              <a:rPr lang="en-US" sz="3200" dirty="0" smtClean="0">
                <a:latin typeface="Times New Roman" pitchFamily="18" charset="0"/>
                <a:cs typeface="Times New Roman" pitchFamily="18" charset="0"/>
              </a:rPr>
              <a:t>(1,44) = 5.92, </a:t>
            </a:r>
            <a:r>
              <a:rPr lang="en-US" sz="3200" i="1" dirty="0" smtClean="0">
                <a:latin typeface="Times New Roman" pitchFamily="18" charset="0"/>
                <a:cs typeface="Times New Roman" pitchFamily="18" charset="0"/>
              </a:rPr>
              <a:t>p</a:t>
            </a:r>
            <a:r>
              <a:rPr lang="en-US" sz="3200" dirty="0" smtClean="0">
                <a:latin typeface="Times New Roman" pitchFamily="18" charset="0"/>
                <a:cs typeface="Times New Roman" pitchFamily="18" charset="0"/>
              </a:rPr>
              <a:t> = .02, and there was an effect for Age Group when considering Specificity, </a:t>
            </a:r>
            <a:r>
              <a:rPr lang="en-US" sz="3200" i="1" dirty="0" smtClean="0">
                <a:latin typeface="Times New Roman" pitchFamily="18" charset="0"/>
                <a:cs typeface="Times New Roman" pitchFamily="18" charset="0"/>
              </a:rPr>
              <a:t>F</a:t>
            </a:r>
            <a:r>
              <a:rPr lang="en-US" sz="3200" dirty="0" smtClean="0">
                <a:latin typeface="Times New Roman" pitchFamily="18" charset="0"/>
                <a:cs typeface="Times New Roman" pitchFamily="18" charset="0"/>
              </a:rPr>
              <a:t>(1</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44) </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4.55, </a:t>
            </a:r>
            <a:r>
              <a:rPr lang="en-US" sz="3200" i="1" dirty="0">
                <a:latin typeface="Times New Roman" pitchFamily="18" charset="0"/>
                <a:cs typeface="Times New Roman" pitchFamily="18" charset="0"/>
              </a:rPr>
              <a:t>p </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04. </a:t>
            </a:r>
          </a:p>
          <a:p>
            <a:r>
              <a:rPr lang="en-US" sz="3200" dirty="0" smtClean="0">
                <a:latin typeface="Times New Roman" pitchFamily="18" charset="0"/>
                <a:cs typeface="Times New Roman" pitchFamily="18" charset="0"/>
              </a:rPr>
              <a:t>DASS-21 scores were  included in the analyses as a covariate. </a:t>
            </a:r>
            <a:endParaRPr lang="en-US" sz="3200" dirty="0">
              <a:latin typeface="Times New Roman" pitchFamily="18" charset="0"/>
              <a:cs typeface="Times New Roman" pitchFamily="18" charset="0"/>
            </a:endParaRPr>
          </a:p>
        </p:txBody>
      </p:sp>
      <p:sp>
        <p:nvSpPr>
          <p:cNvPr id="33" name="Rectangle 32"/>
          <p:cNvSpPr/>
          <p:nvPr/>
        </p:nvSpPr>
        <p:spPr>
          <a:xfrm>
            <a:off x="24079200" y="4919498"/>
            <a:ext cx="10429054" cy="1100302"/>
          </a:xfrm>
          <a:prstGeom prst="rect">
            <a:avLst/>
          </a:prstGeom>
          <a:solidFill>
            <a:srgbClr val="0099FF">
              <a:alpha val="27059"/>
            </a:srgbClr>
          </a:solidFill>
          <a:ln w="12700" cap="rnd" cmpd="thickThi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5109" tIns="37554" rIns="75109" bIns="37554" rtlCol="0" anchor="ctr"/>
          <a:lstStyle/>
          <a:p>
            <a:pPr algn="ctr"/>
            <a:r>
              <a:rPr lang="en-US" sz="3600" dirty="0">
                <a:solidFill>
                  <a:schemeClr val="tx1"/>
                </a:solidFill>
                <a:latin typeface="Times New Roman" pitchFamily="18" charset="0"/>
                <a:cs typeface="Times New Roman" pitchFamily="18" charset="0"/>
              </a:rPr>
              <a:t>QUESTION #2: Are age-related differences in specificity correlated with executive function ability?</a:t>
            </a:r>
          </a:p>
        </p:txBody>
      </p:sp>
      <p:sp>
        <p:nvSpPr>
          <p:cNvPr id="34" name="Rectangle 33"/>
          <p:cNvSpPr/>
          <p:nvPr/>
        </p:nvSpPr>
        <p:spPr>
          <a:xfrm>
            <a:off x="12989272" y="16456092"/>
            <a:ext cx="2593628" cy="542698"/>
          </a:xfrm>
          <a:prstGeom prst="rect">
            <a:avLst/>
          </a:prstGeom>
          <a:solidFill>
            <a:srgbClr val="FFCC00">
              <a:alpha val="27059"/>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5109" tIns="37554" rIns="75109" bIns="37554" rtlCol="0" anchor="ctr"/>
          <a:lstStyle/>
          <a:p>
            <a:pPr algn="ctr"/>
            <a:endParaRPr lang="en-US" dirty="0"/>
          </a:p>
        </p:txBody>
      </p:sp>
      <p:sp>
        <p:nvSpPr>
          <p:cNvPr id="36" name="TextBox 35"/>
          <p:cNvSpPr txBox="1"/>
          <p:nvPr/>
        </p:nvSpPr>
        <p:spPr>
          <a:xfrm>
            <a:off x="13190478" y="16566653"/>
            <a:ext cx="2430521" cy="445173"/>
          </a:xfrm>
          <a:prstGeom prst="rect">
            <a:avLst/>
          </a:prstGeom>
          <a:noFill/>
        </p:spPr>
        <p:txBody>
          <a:bodyPr wrap="square" lIns="75109" tIns="37554" rIns="75109" bIns="37554" rtlCol="0">
            <a:spAutoFit/>
          </a:bodyPr>
          <a:lstStyle/>
          <a:p>
            <a:pPr algn="ctr"/>
            <a:r>
              <a:rPr lang="en-US" sz="2400" dirty="0">
                <a:latin typeface="Times New Roman" pitchFamily="18" charset="0"/>
                <a:cs typeface="Times New Roman" pitchFamily="18" charset="0"/>
              </a:rPr>
              <a:t>ANSWER: YES.</a:t>
            </a:r>
          </a:p>
        </p:txBody>
      </p:sp>
      <p:sp>
        <p:nvSpPr>
          <p:cNvPr id="37" name="TextBox 36"/>
          <p:cNvSpPr txBox="1"/>
          <p:nvPr/>
        </p:nvSpPr>
        <p:spPr>
          <a:xfrm>
            <a:off x="24289135" y="6443832"/>
            <a:ext cx="9967913" cy="2538054"/>
          </a:xfrm>
          <a:prstGeom prst="rect">
            <a:avLst/>
          </a:prstGeom>
          <a:noFill/>
        </p:spPr>
        <p:txBody>
          <a:bodyPr wrap="square" lIns="75109" tIns="37554" rIns="75109" bIns="37554" rtlCol="0">
            <a:spAutoFit/>
          </a:bodyPr>
          <a:lstStyle/>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Performance </a:t>
            </a:r>
            <a:r>
              <a:rPr lang="en-US" sz="3200" dirty="0">
                <a:latin typeface="Times New Roman" pitchFamily="18" charset="0"/>
                <a:cs typeface="Times New Roman" pitchFamily="18" charset="0"/>
              </a:rPr>
              <a:t>on </a:t>
            </a:r>
            <a:r>
              <a:rPr lang="en-US" sz="3200" dirty="0" smtClean="0">
                <a:latin typeface="Times New Roman" pitchFamily="18" charset="0"/>
                <a:cs typeface="Times New Roman" pitchFamily="18" charset="0"/>
              </a:rPr>
              <a:t>DSB was </a:t>
            </a:r>
            <a:r>
              <a:rPr lang="en-US" sz="3200" dirty="0">
                <a:latin typeface="Times New Roman" pitchFamily="18" charset="0"/>
                <a:cs typeface="Times New Roman" pitchFamily="18" charset="0"/>
              </a:rPr>
              <a:t>highly correlated with specificity elicited by both </a:t>
            </a:r>
            <a:r>
              <a:rPr lang="en-US" sz="3200" dirty="0" smtClean="0">
                <a:latin typeface="Times New Roman" pitchFamily="18" charset="0"/>
                <a:cs typeface="Times New Roman" pitchFamily="18" charset="0"/>
              </a:rPr>
              <a:t>low </a:t>
            </a:r>
            <a:r>
              <a:rPr lang="en-US" sz="3200" dirty="0">
                <a:latin typeface="Times New Roman" pitchFamily="18" charset="0"/>
                <a:cs typeface="Times New Roman" pitchFamily="18" charset="0"/>
              </a:rPr>
              <a:t>and </a:t>
            </a:r>
            <a:r>
              <a:rPr lang="en-US" sz="3200" dirty="0" smtClean="0">
                <a:latin typeface="Times New Roman" pitchFamily="18" charset="0"/>
                <a:cs typeface="Times New Roman" pitchFamily="18" charset="0"/>
              </a:rPr>
              <a:t>high </a:t>
            </a:r>
            <a:r>
              <a:rPr lang="en-US" sz="3200" dirty="0">
                <a:latin typeface="Times New Roman" pitchFamily="18" charset="0"/>
                <a:cs typeface="Times New Roman" pitchFamily="18" charset="0"/>
              </a:rPr>
              <a:t>imagability words, but only for </a:t>
            </a:r>
            <a:r>
              <a:rPr lang="en-US" sz="3200" dirty="0" smtClean="0">
                <a:latin typeface="Times New Roman" pitchFamily="18" charset="0"/>
                <a:cs typeface="Times New Roman" pitchFamily="18" charset="0"/>
              </a:rPr>
              <a:t>Older Adults. Young Adults’ performance on DSB was not strongly correlated with specificity for either low or high </a:t>
            </a:r>
            <a:r>
              <a:rPr lang="en-US" sz="3200" dirty="0" err="1" smtClean="0">
                <a:latin typeface="Times New Roman" pitchFamily="18" charset="0"/>
                <a:cs typeface="Times New Roman" pitchFamily="18" charset="0"/>
              </a:rPr>
              <a:t>imagability</a:t>
            </a:r>
            <a:r>
              <a:rPr lang="en-US" sz="3200" dirty="0" smtClean="0">
                <a:latin typeface="Times New Roman" pitchFamily="18" charset="0"/>
                <a:cs typeface="Times New Roman" pitchFamily="18" charset="0"/>
              </a:rPr>
              <a:t> words. </a:t>
            </a:r>
            <a:endParaRPr lang="en-US" sz="3200" dirty="0">
              <a:latin typeface="Times New Roman" pitchFamily="18" charset="0"/>
              <a:cs typeface="Times New Roman" pitchFamily="18" charset="0"/>
            </a:endParaRPr>
          </a:p>
        </p:txBody>
      </p:sp>
      <p:sp>
        <p:nvSpPr>
          <p:cNvPr id="38" name="TextBox 37"/>
          <p:cNvSpPr txBox="1"/>
          <p:nvPr/>
        </p:nvSpPr>
        <p:spPr>
          <a:xfrm>
            <a:off x="24289135" y="6443832"/>
            <a:ext cx="2460241" cy="445173"/>
          </a:xfrm>
          <a:prstGeom prst="rect">
            <a:avLst/>
          </a:prstGeom>
          <a:noFill/>
        </p:spPr>
        <p:txBody>
          <a:bodyPr wrap="square" lIns="75109" tIns="37554" rIns="75109" bIns="37554" rtlCol="0" anchor="ctr">
            <a:spAutoFit/>
          </a:bodyPr>
          <a:lstStyle/>
          <a:p>
            <a:pPr algn="ctr"/>
            <a:r>
              <a:rPr lang="en-US" sz="2400" dirty="0">
                <a:latin typeface="Times New Roman" pitchFamily="18" charset="0"/>
                <a:cs typeface="Times New Roman" pitchFamily="18" charset="0"/>
              </a:rPr>
              <a:t>ANSWER: YES.</a:t>
            </a:r>
          </a:p>
        </p:txBody>
      </p:sp>
      <p:sp>
        <p:nvSpPr>
          <p:cNvPr id="39" name="Rectangle 38"/>
          <p:cNvSpPr/>
          <p:nvPr/>
        </p:nvSpPr>
        <p:spPr>
          <a:xfrm>
            <a:off x="24289135" y="6400800"/>
            <a:ext cx="2460240" cy="544450"/>
          </a:xfrm>
          <a:prstGeom prst="rect">
            <a:avLst/>
          </a:prstGeom>
          <a:solidFill>
            <a:srgbClr val="FFCC00">
              <a:alpha val="27059"/>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5109" tIns="37554" rIns="75109" bIns="37554" rtlCol="0" anchor="ctr"/>
          <a:lstStyle/>
          <a:p>
            <a:pPr algn="ctr"/>
            <a:endParaRPr lang="en-US" dirty="0"/>
          </a:p>
        </p:txBody>
      </p:sp>
      <p:sp>
        <p:nvSpPr>
          <p:cNvPr id="41" name="TextBox 40"/>
          <p:cNvSpPr txBox="1"/>
          <p:nvPr/>
        </p:nvSpPr>
        <p:spPr>
          <a:xfrm>
            <a:off x="1238250" y="4714424"/>
            <a:ext cx="10772775" cy="12463848"/>
          </a:xfrm>
          <a:prstGeom prst="rect">
            <a:avLst/>
          </a:prstGeom>
          <a:noFill/>
        </p:spPr>
        <p:txBody>
          <a:bodyPr wrap="square" lIns="75109" tIns="37554" rIns="75109" bIns="37554" rtlCol="0">
            <a:spAutoFit/>
          </a:bodyPr>
          <a:lstStyle/>
          <a:p>
            <a:r>
              <a:rPr lang="en-US" sz="3500" dirty="0">
                <a:latin typeface="Times New Roman" pitchFamily="18" charset="0"/>
                <a:cs typeface="Times New Roman" pitchFamily="18" charset="0"/>
              </a:rPr>
              <a:t>Past research has shown that young adults produce more specific </a:t>
            </a:r>
            <a:r>
              <a:rPr lang="en-US" sz="3500" dirty="0" smtClean="0">
                <a:latin typeface="Times New Roman" pitchFamily="18" charset="0"/>
                <a:cs typeface="Times New Roman" pitchFamily="18" charset="0"/>
              </a:rPr>
              <a:t>autobiographical memories than do </a:t>
            </a:r>
            <a:r>
              <a:rPr lang="en-US" sz="3500" dirty="0">
                <a:latin typeface="Times New Roman" pitchFamily="18" charset="0"/>
                <a:cs typeface="Times New Roman" pitchFamily="18" charset="0"/>
              </a:rPr>
              <a:t>healthy older adults (Addis et al., 2008; </a:t>
            </a:r>
            <a:r>
              <a:rPr lang="en-US" sz="3500" dirty="0" err="1">
                <a:latin typeface="Times New Roman" pitchFamily="18" charset="0"/>
                <a:cs typeface="Times New Roman" pitchFamily="18" charset="0"/>
              </a:rPr>
              <a:t>Piolino</a:t>
            </a:r>
            <a:r>
              <a:rPr lang="en-US" sz="3500" dirty="0">
                <a:latin typeface="Times New Roman" pitchFamily="18" charset="0"/>
                <a:cs typeface="Times New Roman" pitchFamily="18" charset="0"/>
              </a:rPr>
              <a:t> et al., 2009; Levine et al., 2002; </a:t>
            </a:r>
            <a:r>
              <a:rPr lang="en-US" sz="3500" dirty="0" err="1">
                <a:latin typeface="Times New Roman" pitchFamily="18" charset="0"/>
                <a:cs typeface="Times New Roman" pitchFamily="18" charset="0"/>
              </a:rPr>
              <a:t>Schlagman</a:t>
            </a:r>
            <a:r>
              <a:rPr lang="en-US" sz="3500" dirty="0">
                <a:latin typeface="Times New Roman" pitchFamily="18" charset="0"/>
                <a:cs typeface="Times New Roman" pitchFamily="18" charset="0"/>
              </a:rPr>
              <a:t> et al., 2009). Although older adults show less specificity of the memory retrieved, previous research has shown that </a:t>
            </a:r>
            <a:r>
              <a:rPr lang="en-US" sz="3500" dirty="0" smtClean="0">
                <a:latin typeface="Times New Roman" pitchFamily="18" charset="0"/>
                <a:cs typeface="Times New Roman" pitchFamily="18" charset="0"/>
              </a:rPr>
              <a:t>general and semantic </a:t>
            </a:r>
            <a:r>
              <a:rPr lang="en-US" sz="3500" dirty="0">
                <a:latin typeface="Times New Roman" pitchFamily="18" charset="0"/>
                <a:cs typeface="Times New Roman" pitchFamily="18" charset="0"/>
              </a:rPr>
              <a:t>components are maintained (</a:t>
            </a:r>
            <a:r>
              <a:rPr lang="en-US" sz="3500" dirty="0" err="1">
                <a:latin typeface="Times New Roman" pitchFamily="18" charset="0"/>
                <a:cs typeface="Times New Roman" pitchFamily="18" charset="0"/>
              </a:rPr>
              <a:t>Piolino</a:t>
            </a:r>
            <a:r>
              <a:rPr lang="en-US" sz="3500" dirty="0">
                <a:latin typeface="Times New Roman" pitchFamily="18" charset="0"/>
                <a:cs typeface="Times New Roman" pitchFamily="18" charset="0"/>
              </a:rPr>
              <a:t> et al., 2010; Nilsson, 2003). Age differences in executive function are suggested to be partially responsible for this finding (Buckner &amp; Hughes, 2004; </a:t>
            </a:r>
            <a:r>
              <a:rPr lang="en-US" sz="3500" dirty="0" err="1">
                <a:latin typeface="Times New Roman" pitchFamily="18" charset="0"/>
                <a:cs typeface="Times New Roman" pitchFamily="18" charset="0"/>
              </a:rPr>
              <a:t>Raz</a:t>
            </a:r>
            <a:r>
              <a:rPr lang="en-US" sz="3500" dirty="0">
                <a:latin typeface="Times New Roman" pitchFamily="18" charset="0"/>
                <a:cs typeface="Times New Roman" pitchFamily="18" charset="0"/>
              </a:rPr>
              <a:t> &amp; </a:t>
            </a:r>
            <a:r>
              <a:rPr lang="en-US" sz="3500" dirty="0" err="1">
                <a:latin typeface="Times New Roman" pitchFamily="18" charset="0"/>
                <a:cs typeface="Times New Roman" pitchFamily="18" charset="0"/>
              </a:rPr>
              <a:t>Rodrigue</a:t>
            </a:r>
            <a:r>
              <a:rPr lang="en-US" sz="3500" dirty="0">
                <a:latin typeface="Times New Roman" pitchFamily="18" charset="0"/>
                <a:cs typeface="Times New Roman" pitchFamily="18" charset="0"/>
              </a:rPr>
              <a:t>, 2006). Additionally, high </a:t>
            </a:r>
            <a:r>
              <a:rPr lang="en-US" sz="3500" dirty="0" err="1" smtClean="0">
                <a:latin typeface="Times New Roman" pitchFamily="18" charset="0"/>
                <a:cs typeface="Times New Roman" pitchFamily="18" charset="0"/>
              </a:rPr>
              <a:t>imagability</a:t>
            </a:r>
            <a:r>
              <a:rPr lang="en-US" sz="3500" dirty="0" smtClean="0">
                <a:latin typeface="Times New Roman" pitchFamily="18" charset="0"/>
                <a:cs typeface="Times New Roman" pitchFamily="18" charset="0"/>
              </a:rPr>
              <a:t> cue </a:t>
            </a:r>
            <a:r>
              <a:rPr lang="en-US" sz="3500" dirty="0">
                <a:latin typeface="Times New Roman" pitchFamily="18" charset="0"/>
                <a:cs typeface="Times New Roman" pitchFamily="18" charset="0"/>
              </a:rPr>
              <a:t>words have shown to increase specificity in cue word retrieval paradigms for young to middle-aged adults (Williams et al., 1999</a:t>
            </a:r>
            <a:r>
              <a:rPr lang="en-US" sz="3500" dirty="0" smtClean="0">
                <a:latin typeface="Times New Roman" pitchFamily="18" charset="0"/>
                <a:cs typeface="Times New Roman" pitchFamily="18" charset="0"/>
              </a:rPr>
              <a:t>). To </a:t>
            </a:r>
            <a:r>
              <a:rPr lang="en-US" sz="3500" dirty="0">
                <a:latin typeface="Times New Roman" pitchFamily="18" charset="0"/>
                <a:cs typeface="Times New Roman" pitchFamily="18" charset="0"/>
              </a:rPr>
              <a:t>our knowledge no study has investigated </a:t>
            </a:r>
            <a:r>
              <a:rPr lang="en-US" sz="3500" dirty="0" smtClean="0">
                <a:latin typeface="Times New Roman" pitchFamily="18" charset="0"/>
                <a:cs typeface="Times New Roman" pitchFamily="18" charset="0"/>
              </a:rPr>
              <a:t>the role of the </a:t>
            </a:r>
            <a:r>
              <a:rPr lang="en-US" sz="3500" dirty="0" err="1" smtClean="0">
                <a:latin typeface="Times New Roman" pitchFamily="18" charset="0"/>
                <a:cs typeface="Times New Roman" pitchFamily="18" charset="0"/>
              </a:rPr>
              <a:t>imagability</a:t>
            </a:r>
            <a:r>
              <a:rPr lang="en-US" sz="3500" dirty="0" smtClean="0">
                <a:latin typeface="Times New Roman" pitchFamily="18" charset="0"/>
                <a:cs typeface="Times New Roman" pitchFamily="18" charset="0"/>
              </a:rPr>
              <a:t> of cue words in eliciting </a:t>
            </a:r>
            <a:r>
              <a:rPr lang="en-US" sz="3500" dirty="0">
                <a:latin typeface="Times New Roman" pitchFamily="18" charset="0"/>
                <a:cs typeface="Times New Roman" pitchFamily="18" charset="0"/>
              </a:rPr>
              <a:t>specificity in older </a:t>
            </a:r>
            <a:r>
              <a:rPr lang="en-US" sz="3500" dirty="0" smtClean="0">
                <a:latin typeface="Times New Roman" pitchFamily="18" charset="0"/>
                <a:cs typeface="Times New Roman" pitchFamily="18" charset="0"/>
              </a:rPr>
              <a:t>adults. </a:t>
            </a:r>
            <a:r>
              <a:rPr lang="en-US" sz="3500" dirty="0">
                <a:latin typeface="Times New Roman" pitchFamily="18" charset="0"/>
                <a:cs typeface="Times New Roman" pitchFamily="18" charset="0"/>
              </a:rPr>
              <a:t>Given this gap in the research, we examined the use of both low and high imagability cue words to assess age differences in specificity in young and older adults. We predicted that high imagability words would decrease age differences in specificity, because of environmental support for memory retrieval. We also examined how executive function ability aided memory specificity, in particular, performance on the digit span backwards </a:t>
            </a:r>
            <a:r>
              <a:rPr lang="en-US" sz="3500" dirty="0" smtClean="0">
                <a:latin typeface="Times New Roman" pitchFamily="18" charset="0"/>
                <a:cs typeface="Times New Roman" pitchFamily="18" charset="0"/>
              </a:rPr>
              <a:t>task (DSB).</a:t>
            </a:r>
            <a:endParaRPr lang="en-US" sz="3500" dirty="0">
              <a:latin typeface="Times New Roman" pitchFamily="18" charset="0"/>
              <a:cs typeface="Times New Roman" pitchFamily="18" charset="0"/>
            </a:endParaRPr>
          </a:p>
        </p:txBody>
      </p:sp>
      <p:sp>
        <p:nvSpPr>
          <p:cNvPr id="42" name="TextBox 41"/>
          <p:cNvSpPr txBox="1"/>
          <p:nvPr/>
        </p:nvSpPr>
        <p:spPr>
          <a:xfrm>
            <a:off x="24129273" y="17463878"/>
            <a:ext cx="10587038" cy="7077758"/>
          </a:xfrm>
          <a:prstGeom prst="rect">
            <a:avLst/>
          </a:prstGeom>
          <a:noFill/>
        </p:spPr>
        <p:txBody>
          <a:bodyPr wrap="square" lIns="75109" tIns="37554" rIns="75109" bIns="37554" rtlCol="0">
            <a:spAutoFit/>
          </a:bodyPr>
          <a:lstStyle/>
          <a:p>
            <a:pPr marL="457200" indent="-457200">
              <a:buFont typeface="Arial" panose="020B0604020202020204" pitchFamily="34" charset="0"/>
              <a:buChar char="•"/>
            </a:pPr>
            <a:r>
              <a:rPr lang="en-US" sz="3500" dirty="0">
                <a:latin typeface="Times New Roman" pitchFamily="18" charset="0"/>
                <a:cs typeface="Times New Roman" pitchFamily="18" charset="0"/>
              </a:rPr>
              <a:t>Older Adults’ memories were less specific for both high and low </a:t>
            </a:r>
            <a:r>
              <a:rPr lang="en-US" sz="3500" dirty="0" err="1">
                <a:latin typeface="Times New Roman" pitchFamily="18" charset="0"/>
                <a:cs typeface="Times New Roman" pitchFamily="18" charset="0"/>
              </a:rPr>
              <a:t>imagability</a:t>
            </a:r>
            <a:r>
              <a:rPr lang="en-US" sz="3500" dirty="0">
                <a:latin typeface="Times New Roman" pitchFamily="18" charset="0"/>
                <a:cs typeface="Times New Roman" pitchFamily="18" charset="0"/>
              </a:rPr>
              <a:t> </a:t>
            </a:r>
            <a:r>
              <a:rPr lang="en-US" sz="3500" dirty="0" smtClean="0">
                <a:latin typeface="Times New Roman" pitchFamily="18" charset="0"/>
                <a:cs typeface="Times New Roman" pitchFamily="18" charset="0"/>
              </a:rPr>
              <a:t>words.</a:t>
            </a:r>
            <a:endParaRPr lang="en-US" sz="3500" dirty="0">
              <a:latin typeface="Times New Roman" pitchFamily="18" charset="0"/>
              <a:cs typeface="Times New Roman" pitchFamily="18" charset="0"/>
            </a:endParaRPr>
          </a:p>
          <a:p>
            <a:pPr marL="457200" indent="-457200">
              <a:buFont typeface="Arial" panose="020B0604020202020204" pitchFamily="34" charset="0"/>
              <a:buChar char="•"/>
            </a:pPr>
            <a:endParaRPr lang="en-US" sz="3500" dirty="0">
              <a:latin typeface="Times New Roman" pitchFamily="18" charset="0"/>
              <a:cs typeface="Times New Roman" pitchFamily="18" charset="0"/>
            </a:endParaRPr>
          </a:p>
          <a:p>
            <a:pPr marL="457200" indent="-457200">
              <a:buFont typeface="Arial" panose="020B0604020202020204" pitchFamily="34" charset="0"/>
              <a:buChar char="•"/>
            </a:pPr>
            <a:r>
              <a:rPr lang="en-US" sz="3500" dirty="0">
                <a:latin typeface="Times New Roman" pitchFamily="18" charset="0"/>
                <a:cs typeface="Times New Roman" pitchFamily="18" charset="0"/>
              </a:rPr>
              <a:t>Overall, </a:t>
            </a:r>
            <a:r>
              <a:rPr lang="en-US" sz="3500" dirty="0" smtClean="0">
                <a:latin typeface="Times New Roman" pitchFamily="18" charset="0"/>
                <a:cs typeface="Times New Roman" pitchFamily="18" charset="0"/>
              </a:rPr>
              <a:t>highly </a:t>
            </a:r>
            <a:r>
              <a:rPr lang="en-US" sz="3500" dirty="0" err="1" smtClean="0">
                <a:latin typeface="Times New Roman" pitchFamily="18" charset="0"/>
                <a:cs typeface="Times New Roman" pitchFamily="18" charset="0"/>
              </a:rPr>
              <a:t>imageable</a:t>
            </a:r>
            <a:r>
              <a:rPr lang="en-US" sz="3500" dirty="0" smtClean="0">
                <a:latin typeface="Times New Roman" pitchFamily="18" charset="0"/>
                <a:cs typeface="Times New Roman" pitchFamily="18" charset="0"/>
              </a:rPr>
              <a:t> words do not appear to assist Older Adults in retrieving specific autobiographical memories. This </a:t>
            </a:r>
            <a:r>
              <a:rPr lang="en-US" sz="3500" dirty="0">
                <a:latin typeface="Times New Roman" pitchFamily="18" charset="0"/>
                <a:cs typeface="Times New Roman" pitchFamily="18" charset="0"/>
              </a:rPr>
              <a:t>is inconsistent with our predictions, and poses new questions in  autobiographical memory retrieval for older adults. </a:t>
            </a:r>
            <a:endParaRPr lang="en-US" sz="3500" dirty="0" smtClean="0">
              <a:latin typeface="Times New Roman" pitchFamily="18" charset="0"/>
              <a:cs typeface="Times New Roman" pitchFamily="18" charset="0"/>
            </a:endParaRPr>
          </a:p>
          <a:p>
            <a:pPr marL="457200" indent="-457200">
              <a:buFont typeface="Arial" panose="020B0604020202020204" pitchFamily="34" charset="0"/>
              <a:buChar char="•"/>
            </a:pPr>
            <a:endParaRPr lang="en-US" sz="3500" dirty="0">
              <a:latin typeface="Times New Roman" pitchFamily="18" charset="0"/>
              <a:cs typeface="Times New Roman" pitchFamily="18" charset="0"/>
            </a:endParaRPr>
          </a:p>
          <a:p>
            <a:pPr marL="457200" indent="-457200">
              <a:buFont typeface="Arial" panose="020B0604020202020204" pitchFamily="34" charset="0"/>
              <a:buChar char="•"/>
            </a:pPr>
            <a:r>
              <a:rPr lang="en-US" sz="3500" dirty="0">
                <a:latin typeface="Times New Roman" pitchFamily="18" charset="0"/>
                <a:cs typeface="Times New Roman" pitchFamily="18" charset="0"/>
              </a:rPr>
              <a:t>Given that Digit Span Backwards is highly correlated with specificity for Older Adults, and not Young Adults, it is possible that age differences in executive function may be related to this decrease in specificity. </a:t>
            </a:r>
          </a:p>
        </p:txBody>
      </p:sp>
      <p:graphicFrame>
        <p:nvGraphicFramePr>
          <p:cNvPr id="5" name="Table 4"/>
          <p:cNvGraphicFramePr>
            <a:graphicFrameLocks noGrp="1"/>
          </p:cNvGraphicFramePr>
          <p:nvPr>
            <p:extLst>
              <p:ext uri="{D42A27DB-BD31-4B8C-83A1-F6EECF244321}">
                <p14:modId xmlns:p14="http://schemas.microsoft.com/office/powerpoint/2010/main" val="1952353291"/>
              </p:ext>
            </p:extLst>
          </p:nvPr>
        </p:nvGraphicFramePr>
        <p:xfrm>
          <a:off x="6655114" y="22021800"/>
          <a:ext cx="4460875" cy="4541520"/>
        </p:xfrm>
        <a:graphic>
          <a:graphicData uri="http://schemas.openxmlformats.org/drawingml/2006/table">
            <a:tbl>
              <a:tblPr>
                <a:tableStyleId>{2D5ABB26-0587-4C30-8999-92F81FD0307C}</a:tableStyleId>
              </a:tblPr>
              <a:tblGrid>
                <a:gridCol w="1699381"/>
                <a:gridCol w="2761494"/>
              </a:tblGrid>
              <a:tr h="141066">
                <a:tc>
                  <a:txBody>
                    <a:bodyPr/>
                    <a:lstStyle/>
                    <a:p>
                      <a:pPr algn="ctr"/>
                      <a:r>
                        <a:rPr lang="en-US" sz="2200" b="1" dirty="0" smtClean="0"/>
                        <a:t>WORD</a:t>
                      </a:r>
                      <a:endParaRPr lang="en-US"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200" b="1" dirty="0" smtClean="0"/>
                        <a:t>IMAGABILITY</a:t>
                      </a:r>
                      <a:r>
                        <a:rPr lang="en-US" sz="2200" b="1" baseline="0" dirty="0" smtClean="0"/>
                        <a:t> </a:t>
                      </a:r>
                      <a:endParaRPr lang="en-US"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ADVANTAGE</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LOW</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152400">
                <a:tc>
                  <a:txBody>
                    <a:bodyPr/>
                    <a:lstStyle/>
                    <a:p>
                      <a:pPr algn="ctr"/>
                      <a:r>
                        <a:rPr lang="en-US" sz="2100" b="1" dirty="0" smtClean="0"/>
                        <a:t>CHANCE</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marL="0" marR="0" indent="0" algn="ctr" defTabSz="3304788" rtl="0" eaLnBrk="1" fontAlgn="auto" latinLnBrk="0" hangingPunct="1">
                        <a:lnSpc>
                          <a:spcPct val="100000"/>
                        </a:lnSpc>
                        <a:spcBef>
                          <a:spcPts val="0"/>
                        </a:spcBef>
                        <a:spcAft>
                          <a:spcPts val="0"/>
                        </a:spcAft>
                        <a:buClrTx/>
                        <a:buSzTx/>
                        <a:buFontTx/>
                        <a:buNone/>
                        <a:tabLst/>
                        <a:defRPr/>
                      </a:pPr>
                      <a:r>
                        <a:rPr lang="en-US" sz="2100" b="1" dirty="0" smtClean="0"/>
                        <a:t>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IDEA</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LOW</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OPINION</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LOW</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TRUTH</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LOW</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CANDY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HIGH</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FRIEND</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HIGH</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ROCK</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HIGH</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17500">
                <a:tc>
                  <a:txBody>
                    <a:bodyPr/>
                    <a:lstStyle/>
                    <a:p>
                      <a:pPr algn="ctr"/>
                      <a:r>
                        <a:rPr lang="en-US" sz="2100" b="1" dirty="0" smtClean="0"/>
                        <a:t>TOY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HIGH</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r h="370840">
                <a:tc>
                  <a:txBody>
                    <a:bodyPr/>
                    <a:lstStyle/>
                    <a:p>
                      <a:pPr algn="ctr"/>
                      <a:r>
                        <a:rPr lang="en-US" sz="2100" b="1" dirty="0" smtClean="0"/>
                        <a:t>TRUCK</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c>
                  <a:txBody>
                    <a:bodyPr/>
                    <a:lstStyle/>
                    <a:p>
                      <a:pPr algn="ctr"/>
                      <a:r>
                        <a:rPr lang="en-US" sz="2100" b="1" dirty="0" smtClean="0"/>
                        <a:t>HIGH</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1"/>
                    </a:solidFill>
                  </a:tcPr>
                </a:tc>
              </a:tr>
            </a:tbl>
          </a:graphicData>
        </a:graphic>
      </p:graphicFrame>
      <p:graphicFrame>
        <p:nvGraphicFramePr>
          <p:cNvPr id="45" name="Chart 44"/>
          <p:cNvGraphicFramePr>
            <a:graphicFrameLocks/>
          </p:cNvGraphicFramePr>
          <p:nvPr>
            <p:extLst>
              <p:ext uri="{D42A27DB-BD31-4B8C-83A1-F6EECF244321}">
                <p14:modId xmlns:p14="http://schemas.microsoft.com/office/powerpoint/2010/main" val="4228294047"/>
              </p:ext>
            </p:extLst>
          </p:nvPr>
        </p:nvGraphicFramePr>
        <p:xfrm>
          <a:off x="13190478" y="19123369"/>
          <a:ext cx="9368894" cy="629165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3589653297"/>
              </p:ext>
            </p:extLst>
          </p:nvPr>
        </p:nvGraphicFramePr>
        <p:xfrm>
          <a:off x="25242435" y="9203923"/>
          <a:ext cx="8182673" cy="3657599"/>
        </p:xfrm>
        <a:graphic>
          <a:graphicData uri="http://schemas.openxmlformats.org/drawingml/2006/table">
            <a:tbl>
              <a:tblPr>
                <a:tableStyleId>{2D5ABB26-0587-4C30-8999-92F81FD0307C}</a:tableStyleId>
              </a:tblPr>
              <a:tblGrid>
                <a:gridCol w="2224416"/>
                <a:gridCol w="2829588"/>
                <a:gridCol w="3128669"/>
              </a:tblGrid>
              <a:tr h="784354">
                <a:tc>
                  <a:txBody>
                    <a:bodyPr/>
                    <a:lstStyle/>
                    <a:p>
                      <a:pPr algn="ctr"/>
                      <a:endParaRPr lang="en-US" sz="3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1"/>
                    </a:solidFill>
                  </a:tcPr>
                </a:tc>
                <a:tc gridSpan="2">
                  <a:txBody>
                    <a:bodyPr/>
                    <a:lstStyle/>
                    <a:p>
                      <a:pPr algn="ctr"/>
                      <a:r>
                        <a:rPr lang="en-US" sz="3200" b="1" u="none" dirty="0" smtClean="0">
                          <a:latin typeface="Times New Roman" panose="02020603050405020304" pitchFamily="18" charset="0"/>
                          <a:cs typeface="Times New Roman" panose="02020603050405020304" pitchFamily="18" charset="0"/>
                        </a:rPr>
                        <a:t>Imagability</a:t>
                      </a:r>
                      <a:r>
                        <a:rPr lang="en-US" sz="3200" b="1" u="none" baseline="0" dirty="0" smtClean="0">
                          <a:latin typeface="Times New Roman" panose="02020603050405020304" pitchFamily="18" charset="0"/>
                          <a:cs typeface="Times New Roman" panose="02020603050405020304" pitchFamily="18" charset="0"/>
                        </a:rPr>
                        <a:t> Type</a:t>
                      </a:r>
                      <a:endParaRPr lang="en-US" sz="3200" b="1" u="none"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c hMerge="1">
                  <a:txBody>
                    <a:bodyPr/>
                    <a:lstStyle/>
                    <a:p>
                      <a:pPr algn="ctr"/>
                      <a:endParaRPr lang="en-US" sz="2800"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r>
              <a:tr h="1059186">
                <a:tc>
                  <a:txBody>
                    <a:bodyPr/>
                    <a:lstStyle/>
                    <a:p>
                      <a:pPr algn="ctr"/>
                      <a:r>
                        <a:rPr lang="en-US" sz="3200" b="1" dirty="0" smtClean="0">
                          <a:latin typeface="Times New Roman" panose="02020603050405020304" pitchFamily="18" charset="0"/>
                          <a:cs typeface="Times New Roman" panose="02020603050405020304" pitchFamily="18" charset="0"/>
                        </a:rPr>
                        <a:t>Age</a:t>
                      </a:r>
                      <a:r>
                        <a:rPr lang="en-US" sz="3200" b="1" baseline="0" dirty="0" smtClean="0">
                          <a:latin typeface="Times New Roman" panose="02020603050405020304" pitchFamily="18" charset="0"/>
                          <a:cs typeface="Times New Roman" panose="02020603050405020304" pitchFamily="18" charset="0"/>
                        </a:rPr>
                        <a:t> Group</a:t>
                      </a:r>
                      <a:endParaRPr lang="en-US" sz="3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c>
                  <a:txBody>
                    <a:bodyPr/>
                    <a:lstStyle/>
                    <a:p>
                      <a:pPr algn="ctr"/>
                      <a:r>
                        <a:rPr lang="en-US" sz="3200" b="1" u="none" dirty="0" smtClean="0">
                          <a:latin typeface="Times New Roman" panose="02020603050405020304" pitchFamily="18" charset="0"/>
                          <a:cs typeface="Times New Roman" panose="02020603050405020304" pitchFamily="18" charset="0"/>
                        </a:rPr>
                        <a:t>Low</a:t>
                      </a:r>
                      <a:endParaRPr lang="en-US" sz="3200" b="1" u="none"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c>
                  <a:txBody>
                    <a:bodyPr/>
                    <a:lstStyle/>
                    <a:p>
                      <a:pPr algn="ctr"/>
                      <a:r>
                        <a:rPr lang="en-US" sz="3200" b="1" u="none" dirty="0" smtClean="0">
                          <a:latin typeface="Times New Roman" panose="02020603050405020304" pitchFamily="18" charset="0"/>
                          <a:cs typeface="Times New Roman" panose="02020603050405020304" pitchFamily="18" charset="0"/>
                        </a:rPr>
                        <a:t>High</a:t>
                      </a:r>
                      <a:endParaRPr lang="en-US" sz="3200" b="1" u="none"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r>
              <a:tr h="989331">
                <a:tc>
                  <a:txBody>
                    <a:bodyPr/>
                    <a:lstStyle/>
                    <a:p>
                      <a:pPr algn="ctr"/>
                      <a:r>
                        <a:rPr lang="en-US" sz="3200" b="1" dirty="0" smtClean="0">
                          <a:latin typeface="Times New Roman" panose="02020603050405020304" pitchFamily="18" charset="0"/>
                          <a:cs typeface="Times New Roman" panose="02020603050405020304" pitchFamily="18" charset="0"/>
                        </a:rPr>
                        <a:t>Young</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1"/>
                    </a:solidFill>
                  </a:tcPr>
                </a:tc>
                <a:tc>
                  <a:txBody>
                    <a:bodyPr/>
                    <a:lstStyle/>
                    <a:p>
                      <a:pPr algn="ctr"/>
                      <a:r>
                        <a:rPr lang="en-US" sz="3200" b="1" dirty="0" smtClean="0">
                          <a:latin typeface="Times New Roman" panose="02020603050405020304" pitchFamily="18" charset="0"/>
                          <a:cs typeface="Times New Roman" panose="02020603050405020304" pitchFamily="18" charset="0"/>
                        </a:rPr>
                        <a:t>-.09</a:t>
                      </a:r>
                      <a:endParaRPr lang="en-US" sz="3200" b="1"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1"/>
                    </a:solidFill>
                  </a:tcPr>
                </a:tc>
                <a:tc>
                  <a:txBody>
                    <a:bodyPr/>
                    <a:lstStyle/>
                    <a:p>
                      <a:pPr algn="ctr"/>
                      <a:r>
                        <a:rPr lang="en-US" sz="3200" b="1" dirty="0" smtClean="0">
                          <a:latin typeface="Times New Roman" panose="02020603050405020304" pitchFamily="18" charset="0"/>
                          <a:cs typeface="Times New Roman" panose="02020603050405020304" pitchFamily="18" charset="0"/>
                        </a:rPr>
                        <a:t>-.11</a:t>
                      </a:r>
                      <a:endParaRPr lang="en-US" sz="3200" b="1"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C1"/>
                    </a:solidFill>
                  </a:tcPr>
                </a:tc>
              </a:tr>
              <a:tr h="824728">
                <a:tc>
                  <a:txBody>
                    <a:bodyPr/>
                    <a:lstStyle/>
                    <a:p>
                      <a:pPr algn="ctr"/>
                      <a:r>
                        <a:rPr lang="en-US" sz="3200" b="1" dirty="0" smtClean="0">
                          <a:latin typeface="Times New Roman" panose="02020603050405020304" pitchFamily="18" charset="0"/>
                          <a:cs typeface="Times New Roman" panose="02020603050405020304" pitchFamily="18" charset="0"/>
                        </a:rPr>
                        <a:t>Old</a:t>
                      </a:r>
                      <a:endParaRPr lang="en-US" sz="3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c>
                  <a:txBody>
                    <a:bodyPr/>
                    <a:lstStyle/>
                    <a:p>
                      <a:pPr marL="0" marR="0" indent="0" algn="ctr" defTabSz="3304788" rtl="0" eaLnBrk="1" fontAlgn="auto" latinLnBrk="0" hangingPunct="1">
                        <a:lnSpc>
                          <a:spcPct val="100000"/>
                        </a:lnSpc>
                        <a:spcBef>
                          <a:spcPts val="0"/>
                        </a:spcBef>
                        <a:spcAft>
                          <a:spcPts val="0"/>
                        </a:spcAft>
                        <a:buClrTx/>
                        <a:buSzTx/>
                        <a:buFontTx/>
                        <a:buNone/>
                        <a:tabLst/>
                        <a:defRPr/>
                      </a:pPr>
                      <a:r>
                        <a:rPr lang="en-US" sz="3200" b="1" dirty="0" smtClean="0">
                          <a:latin typeface="Times New Roman" panose="02020603050405020304" pitchFamily="18" charset="0"/>
                          <a:cs typeface="Times New Roman" panose="02020603050405020304" pitchFamily="18" charset="0"/>
                        </a:rPr>
                        <a:t>.57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c>
                  <a:txBody>
                    <a:bodyPr/>
                    <a:lstStyle/>
                    <a:p>
                      <a:pPr marL="0" marR="0" indent="0" algn="ctr" defTabSz="3304788" rtl="0" eaLnBrk="1" fontAlgn="auto" latinLnBrk="0" hangingPunct="1">
                        <a:lnSpc>
                          <a:spcPct val="100000"/>
                        </a:lnSpc>
                        <a:spcBef>
                          <a:spcPts val="0"/>
                        </a:spcBef>
                        <a:spcAft>
                          <a:spcPts val="0"/>
                        </a:spcAft>
                        <a:buClrTx/>
                        <a:buSzTx/>
                        <a:buFontTx/>
                        <a:buNone/>
                        <a:tabLst/>
                        <a:defRPr/>
                      </a:pPr>
                      <a:r>
                        <a:rPr lang="en-US" sz="3200" b="1" dirty="0" smtClean="0">
                          <a:latin typeface="Times New Roman" panose="02020603050405020304" pitchFamily="18" charset="0"/>
                          <a:cs typeface="Times New Roman" panose="02020603050405020304" pitchFamily="18" charset="0"/>
                        </a:rPr>
                        <a:t>.40</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1"/>
                    </a:solidFill>
                  </a:tcPr>
                </a:tc>
              </a:tr>
            </a:tbl>
          </a:graphicData>
        </a:graphic>
      </p:graphicFrame>
      <p:sp>
        <p:nvSpPr>
          <p:cNvPr id="2" name="TextBox 1"/>
          <p:cNvSpPr txBox="1"/>
          <p:nvPr/>
        </p:nvSpPr>
        <p:spPr>
          <a:xfrm>
            <a:off x="1285122" y="22323741"/>
            <a:ext cx="4857750" cy="4031873"/>
          </a:xfrm>
          <a:prstGeom prst="rect">
            <a:avLst/>
          </a:prstGeom>
          <a:noFill/>
        </p:spPr>
        <p:txBody>
          <a:bodyPr wrap="square" rtlCol="0">
            <a:spAutoFit/>
          </a:bodyPr>
          <a:lstStyle/>
          <a:p>
            <a:pPr marL="571500" indent="-5715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Participants were shown 10 cue words (5 high </a:t>
            </a:r>
            <a:r>
              <a:rPr lang="en-US" sz="3200" dirty="0" err="1" smtClean="0">
                <a:latin typeface="Times New Roman" panose="02020603050405020304" pitchFamily="18" charset="0"/>
                <a:cs typeface="Times New Roman" panose="02020603050405020304" pitchFamily="18" charset="0"/>
              </a:rPr>
              <a:t>imagability</a:t>
            </a:r>
            <a:r>
              <a:rPr lang="en-US" sz="3200" dirty="0" smtClean="0">
                <a:latin typeface="Times New Roman" panose="02020603050405020304" pitchFamily="18" charset="0"/>
                <a:cs typeface="Times New Roman" panose="02020603050405020304" pitchFamily="18" charset="0"/>
              </a:rPr>
              <a:t>, 5 low </a:t>
            </a:r>
            <a:r>
              <a:rPr lang="en-US" sz="3200" dirty="0" err="1" smtClean="0">
                <a:latin typeface="Times New Roman" panose="02020603050405020304" pitchFamily="18" charset="0"/>
                <a:cs typeface="Times New Roman" panose="02020603050405020304" pitchFamily="18" charset="0"/>
              </a:rPr>
              <a:t>imagability</a:t>
            </a:r>
            <a:r>
              <a:rPr lang="en-US" sz="3200" dirty="0" smtClean="0">
                <a:latin typeface="Times New Roman" panose="02020603050405020304" pitchFamily="18" charset="0"/>
                <a:cs typeface="Times New Roman" panose="02020603050405020304" pitchFamily="18" charset="0"/>
              </a:rPr>
              <a:t>). </a:t>
            </a:r>
          </a:p>
          <a:p>
            <a:pPr marL="571500" indent="-5715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Cue words were balanced for frequency, valance, and arousal.</a:t>
            </a:r>
            <a:endParaRPr lang="en-US"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4289135" y="12954000"/>
            <a:ext cx="9967913" cy="3554819"/>
          </a:xfrm>
          <a:prstGeom prst="rect">
            <a:avLst/>
          </a:prstGeom>
          <a:noFill/>
        </p:spPr>
        <p:txBody>
          <a:bodyPr wrap="square" rtlCol="0">
            <a:spAutoFit/>
          </a:bodyPr>
          <a:lstStyle/>
          <a:p>
            <a:r>
              <a:rPr lang="en-US" sz="3200" dirty="0">
                <a:latin typeface="Times New Roman" pitchFamily="18" charset="0"/>
                <a:cs typeface="Times New Roman" pitchFamily="18" charset="0"/>
              </a:rPr>
              <a:t>This is consistent with past research from our lab, which showed that for young adults, working memory capacity was only correlated with episodic future thought specificity, and not autobiographical memory specificity (Hill &amp; Emery, 2013).</a:t>
            </a:r>
          </a:p>
          <a:p>
            <a:endParaRPr lang="en-US" dirty="0"/>
          </a:p>
        </p:txBody>
      </p:sp>
      <p:sp>
        <p:nvSpPr>
          <p:cNvPr id="9" name="TextBox 8"/>
          <p:cNvSpPr txBox="1"/>
          <p:nvPr/>
        </p:nvSpPr>
        <p:spPr>
          <a:xfrm>
            <a:off x="12881685" y="12263497"/>
            <a:ext cx="10359315" cy="2062103"/>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Participants also completed a battery of questionnaires and cognitive tests, including a measure of depression (DASS-21) and working memory capacity/executive function (Digit span backwards).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92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12332</TotalTime>
  <Words>683</Words>
  <Application>Microsoft Office PowerPoint</Application>
  <PresentationFormat>Custom</PresentationFormat>
  <Paragraphs>64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 HILL</dc:creator>
  <cp:lastModifiedBy>Emery, Lisa Jo</cp:lastModifiedBy>
  <cp:revision>350</cp:revision>
  <cp:lastPrinted>2012-05-15T20:32:24Z</cp:lastPrinted>
  <dcterms:created xsi:type="dcterms:W3CDTF">2013-02-25T03:49:02Z</dcterms:created>
  <dcterms:modified xsi:type="dcterms:W3CDTF">2014-03-20T14:04:16Z</dcterms:modified>
</cp:coreProperties>
</file>